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407" r:id="rId2"/>
    <p:sldId id="408" r:id="rId3"/>
    <p:sldId id="471" r:id="rId4"/>
    <p:sldId id="321" r:id="rId5"/>
    <p:sldId id="327" r:id="rId6"/>
    <p:sldId id="328" r:id="rId7"/>
    <p:sldId id="329" r:id="rId8"/>
    <p:sldId id="330" r:id="rId9"/>
    <p:sldId id="331" r:id="rId10"/>
    <p:sldId id="332" r:id="rId11"/>
    <p:sldId id="333" r:id="rId12"/>
    <p:sldId id="334" r:id="rId13"/>
    <p:sldId id="335" r:id="rId14"/>
    <p:sldId id="336" r:id="rId15"/>
    <p:sldId id="413" r:id="rId16"/>
    <p:sldId id="414" r:id="rId17"/>
    <p:sldId id="411" r:id="rId18"/>
    <p:sldId id="412" r:id="rId19"/>
    <p:sldId id="415" r:id="rId20"/>
    <p:sldId id="416" r:id="rId21"/>
    <p:sldId id="417" r:id="rId22"/>
    <p:sldId id="418" r:id="rId23"/>
    <p:sldId id="419" r:id="rId24"/>
    <p:sldId id="420" r:id="rId25"/>
    <p:sldId id="421" r:id="rId26"/>
    <p:sldId id="423" r:id="rId27"/>
    <p:sldId id="431" r:id="rId28"/>
    <p:sldId id="432" r:id="rId29"/>
    <p:sldId id="433" r:id="rId30"/>
    <p:sldId id="424" r:id="rId31"/>
    <p:sldId id="425" r:id="rId32"/>
    <p:sldId id="426" r:id="rId33"/>
    <p:sldId id="427" r:id="rId34"/>
    <p:sldId id="428" r:id="rId35"/>
    <p:sldId id="429" r:id="rId36"/>
    <p:sldId id="430" r:id="rId37"/>
    <p:sldId id="357" r:id="rId38"/>
    <p:sldId id="358" r:id="rId39"/>
    <p:sldId id="359" r:id="rId40"/>
    <p:sldId id="360" r:id="rId41"/>
    <p:sldId id="343" r:id="rId42"/>
    <p:sldId id="345" r:id="rId43"/>
    <p:sldId id="350" r:id="rId44"/>
    <p:sldId id="344" r:id="rId45"/>
    <p:sldId id="376" r:id="rId46"/>
    <p:sldId id="396" r:id="rId47"/>
    <p:sldId id="404" r:id="rId48"/>
    <p:sldId id="382" r:id="rId49"/>
    <p:sldId id="383" r:id="rId50"/>
    <p:sldId id="384" r:id="rId51"/>
    <p:sldId id="391" r:id="rId52"/>
    <p:sldId id="394" r:id="rId53"/>
    <p:sldId id="397" r:id="rId54"/>
    <p:sldId id="349" r:id="rId55"/>
    <p:sldId id="406" r:id="rId56"/>
    <p:sldId id="353" r:id="rId57"/>
    <p:sldId id="399" r:id="rId58"/>
    <p:sldId id="348" r:id="rId59"/>
    <p:sldId id="379" r:id="rId60"/>
    <p:sldId id="371" r:id="rId61"/>
    <p:sldId id="434" r:id="rId62"/>
    <p:sldId id="370" r:id="rId63"/>
    <p:sldId id="405" r:id="rId64"/>
    <p:sldId id="387" r:id="rId65"/>
    <p:sldId id="362" r:id="rId66"/>
    <p:sldId id="392" r:id="rId67"/>
    <p:sldId id="347" r:id="rId68"/>
    <p:sldId id="470" r:id="rId69"/>
    <p:sldId id="378" r:id="rId70"/>
    <p:sldId id="437" r:id="rId71"/>
    <p:sldId id="438" r:id="rId72"/>
    <p:sldId id="439" r:id="rId73"/>
    <p:sldId id="440" r:id="rId74"/>
    <p:sldId id="472" r:id="rId75"/>
    <p:sldId id="435" r:id="rId76"/>
    <p:sldId id="474" r:id="rId77"/>
    <p:sldId id="475" r:id="rId78"/>
    <p:sldId id="476" r:id="rId79"/>
    <p:sldId id="473" r:id="rId80"/>
    <p:sldId id="452" r:id="rId81"/>
    <p:sldId id="453" r:id="rId82"/>
    <p:sldId id="457" r:id="rId83"/>
    <p:sldId id="458" r:id="rId84"/>
    <p:sldId id="459" r:id="rId85"/>
    <p:sldId id="460" r:id="rId86"/>
    <p:sldId id="461" r:id="rId87"/>
    <p:sldId id="462" r:id="rId88"/>
    <p:sldId id="463" r:id="rId89"/>
    <p:sldId id="464" r:id="rId90"/>
    <p:sldId id="465" r:id="rId91"/>
    <p:sldId id="466" r:id="rId92"/>
    <p:sldId id="467" r:id="rId93"/>
    <p:sldId id="468" r:id="rId94"/>
    <p:sldId id="469" r:id="rId95"/>
    <p:sldId id="447" r:id="rId96"/>
    <p:sldId id="448" r:id="rId97"/>
    <p:sldId id="449" r:id="rId98"/>
    <p:sldId id="450" r:id="rId99"/>
    <p:sldId id="451" r:id="rId100"/>
    <p:sldId id="363" r:id="rId101"/>
    <p:sldId id="402" r:id="rId102"/>
    <p:sldId id="256"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603" autoAdjust="0"/>
    <p:restoredTop sz="94713" autoAdjust="0"/>
  </p:normalViewPr>
  <p:slideViewPr>
    <p:cSldViewPr>
      <p:cViewPr varScale="1">
        <p:scale>
          <a:sx n="88" d="100"/>
          <a:sy n="88" d="100"/>
        </p:scale>
        <p:origin x="-1320" y="-96"/>
      </p:cViewPr>
      <p:guideLst>
        <p:guide orient="horz" pos="2160"/>
        <p:guide pos="2880"/>
      </p:guideLst>
    </p:cSldViewPr>
  </p:slideViewPr>
  <p:outlineViewPr>
    <p:cViewPr>
      <p:scale>
        <a:sx n="33" d="100"/>
        <a:sy n="33" d="100"/>
      </p:scale>
      <p:origin x="0" y="1728"/>
    </p:cViewPr>
  </p:outlineViewPr>
  <p:notesTextViewPr>
    <p:cViewPr>
      <p:scale>
        <a:sx n="100" d="100"/>
        <a:sy n="100" d="100"/>
      </p:scale>
      <p:origin x="0" y="0"/>
    </p:cViewPr>
  </p:notesTextViewPr>
  <p:sorterViewPr>
    <p:cViewPr>
      <p:scale>
        <a:sx n="72" d="100"/>
        <a:sy n="72" d="100"/>
      </p:scale>
      <p:origin x="0" y="0"/>
    </p:cViewPr>
  </p:sorterViewPr>
  <p:notesViewPr>
    <p:cSldViewPr>
      <p:cViewPr varScale="1">
        <p:scale>
          <a:sx n="56" d="100"/>
          <a:sy n="56" d="100"/>
        </p:scale>
        <p:origin x="-25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13EFB-A5AF-4D2D-9639-D656C9ABF7AF}" type="datetimeFigureOut">
              <a:rPr lang="en-US" smtClean="0"/>
              <a:pPr/>
              <a:t>08/04/2017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B282F8-6D49-4215-806D-AEE225EA42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7E427-9739-4BD7-AB15-671958AE5FAF}" type="datetimeFigureOut">
              <a:rPr lang="en-US" smtClean="0"/>
              <a:pPr/>
              <a:t>08/04/2017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1C8DB-516B-41E3-800D-7D0873CFC5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CACD1-20F6-4092-9034-B9B99942BB69}"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41C8DB-516B-41E3-800D-7D0873CFC5CF}"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F50F7-D825-41A5-8F90-0148764510F6}" type="datetime1">
              <a:rPr lang="en-US" smtClean="0"/>
              <a:pPr/>
              <a:t>08/04/2017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EC5CD-0C81-40EE-95A2-938595EE3F53}" type="datetime1">
              <a:rPr lang="en-US" smtClean="0"/>
              <a:pPr/>
              <a:t>08/04/2017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ADE41-15C2-4275-9867-9CBA25C2AE4E}" type="datetime1">
              <a:rPr lang="en-US" smtClean="0"/>
              <a:pPr/>
              <a:t>08/04/2017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18485-B61F-4A14-AAA3-C1024813239A}" type="datetime1">
              <a:rPr lang="en-US" smtClean="0"/>
              <a:pPr/>
              <a:t>08/04/2017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F7223-AB1B-4795-A232-19EEB422B3ED}" type="datetime1">
              <a:rPr lang="en-US" smtClean="0"/>
              <a:pPr/>
              <a:t>08/04/2017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04FFC6-41C7-40B8-94CE-A6EB6F1121B4}" type="datetime1">
              <a:rPr lang="en-US" smtClean="0"/>
              <a:pPr/>
              <a:t>08/04/2017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106F31-DEF1-44AD-96BE-03E05FE27446}" type="datetime1">
              <a:rPr lang="en-US" smtClean="0"/>
              <a:pPr/>
              <a:t>08/04/2017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7298C-2C3D-45C7-BB1F-0C648B7EEB7F}" type="datetime1">
              <a:rPr lang="en-US" smtClean="0"/>
              <a:pPr/>
              <a:t>08/04/2017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FC3F9-3103-477F-87F8-AA7FC15E78E6}" type="datetime1">
              <a:rPr lang="en-US" smtClean="0"/>
              <a:pPr/>
              <a:t>08/04/2017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A4A37-12D3-4876-9478-35918690F90C}" type="datetime1">
              <a:rPr lang="en-US" smtClean="0"/>
              <a:pPr/>
              <a:t>08/04/2017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D07A0-D485-470F-9E8E-50B31DFB9748}" type="datetime1">
              <a:rPr lang="en-US" smtClean="0"/>
              <a:pPr/>
              <a:t>08/04/2017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F7A0C-1AB3-43E3-9EB2-28940F534959}" type="slidenum">
              <a:rPr lang="en-US" smtClean="0"/>
              <a:pPr/>
              <a:t>‹#›</a:t>
            </a:fld>
            <a:endParaRPr lang="en-US"/>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E158A-2646-4004-B1D4-3133B59A7982}" type="datetime1">
              <a:rPr lang="en-US" smtClean="0"/>
              <a:pPr/>
              <a:t>08/04/2017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F7A0C-1AB3-43E3-9EB2-28940F5349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amon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fontScale="90000"/>
          </a:bodyPr>
          <a:lstStyle/>
          <a:p>
            <a:r>
              <a:rPr lang="en-US" b="1" dirty="0" smtClean="0">
                <a:solidFill>
                  <a:schemeClr val="tx2"/>
                </a:solidFill>
              </a:rPr>
              <a:t>IMA HQs. </a:t>
            </a:r>
            <a:br>
              <a:rPr lang="en-US" b="1" dirty="0" smtClean="0">
                <a:solidFill>
                  <a:schemeClr val="tx2"/>
                </a:solidFill>
              </a:rPr>
            </a:br>
            <a:r>
              <a:rPr lang="en-US" b="1" dirty="0" smtClean="0">
                <a:solidFill>
                  <a:schemeClr val="tx2"/>
                </a:solidFill>
              </a:rPr>
              <a:t>Ethics &amp; Medico-legal </a:t>
            </a:r>
            <a:br>
              <a:rPr lang="en-US" b="1" dirty="0" smtClean="0">
                <a:solidFill>
                  <a:schemeClr val="tx2"/>
                </a:solidFill>
              </a:rPr>
            </a:br>
            <a:r>
              <a:rPr lang="en-US" b="1" dirty="0" smtClean="0">
                <a:solidFill>
                  <a:schemeClr val="tx2"/>
                </a:solidFill>
              </a:rPr>
              <a:t>Knowledge Bank</a:t>
            </a:r>
            <a:endParaRPr lang="en-US" dirty="0">
              <a:solidFill>
                <a:schemeClr val="tx2"/>
              </a:solidFill>
            </a:endParaRPr>
          </a:p>
        </p:txBody>
      </p:sp>
      <p:sp>
        <p:nvSpPr>
          <p:cNvPr id="3" name="Content Placeholder 2"/>
          <p:cNvSpPr>
            <a:spLocks noGrp="1"/>
          </p:cNvSpPr>
          <p:nvPr>
            <p:ph idx="1"/>
          </p:nvPr>
        </p:nvSpPr>
        <p:spPr>
          <a:xfrm>
            <a:off x="304800" y="2286000"/>
            <a:ext cx="8229600" cy="4038600"/>
          </a:xfrm>
        </p:spPr>
        <p:txBody>
          <a:bodyPr>
            <a:normAutofit fontScale="32500" lnSpcReduction="20000"/>
          </a:bodyPr>
          <a:lstStyle/>
          <a:p>
            <a:pPr>
              <a:buNone/>
            </a:pPr>
            <a:r>
              <a:rPr lang="en-US" sz="9600" b="1" dirty="0" smtClean="0">
                <a:solidFill>
                  <a:schemeClr val="tx2">
                    <a:lumMod val="60000"/>
                    <a:lumOff val="40000"/>
                  </a:schemeClr>
                </a:solidFill>
              </a:rPr>
              <a:t>National President 	–</a:t>
            </a:r>
            <a:r>
              <a:rPr lang="en-US" sz="9600" b="1" dirty="0" smtClean="0">
                <a:solidFill>
                  <a:srgbClr val="7030A0"/>
                </a:solidFill>
              </a:rPr>
              <a:t> </a:t>
            </a:r>
            <a:r>
              <a:rPr lang="en-US" sz="9600" b="1" dirty="0" err="1" smtClean="0">
                <a:solidFill>
                  <a:srgbClr val="7030A0"/>
                </a:solidFill>
              </a:rPr>
              <a:t>Dr.K.K.Aggarwal</a:t>
            </a:r>
            <a:endParaRPr lang="en-US" sz="9600" b="1" dirty="0" smtClean="0">
              <a:solidFill>
                <a:srgbClr val="7030A0"/>
              </a:solidFill>
            </a:endParaRPr>
          </a:p>
          <a:p>
            <a:pPr>
              <a:lnSpc>
                <a:spcPct val="170000"/>
              </a:lnSpc>
              <a:buNone/>
            </a:pPr>
            <a:r>
              <a:rPr lang="en-US" sz="9600" b="1" dirty="0" smtClean="0">
                <a:solidFill>
                  <a:schemeClr val="tx2">
                    <a:lumMod val="60000"/>
                    <a:lumOff val="40000"/>
                  </a:schemeClr>
                </a:solidFill>
              </a:rPr>
              <a:t>National President </a:t>
            </a:r>
          </a:p>
          <a:p>
            <a:pPr>
              <a:buNone/>
            </a:pPr>
            <a:r>
              <a:rPr lang="en-US" sz="9600" b="1" dirty="0" smtClean="0">
                <a:solidFill>
                  <a:schemeClr val="tx2">
                    <a:lumMod val="60000"/>
                    <a:lumOff val="40000"/>
                  </a:schemeClr>
                </a:solidFill>
              </a:rPr>
              <a:t>Elect 				–</a:t>
            </a:r>
            <a:r>
              <a:rPr lang="en-US" sz="9600" b="1" dirty="0" smtClean="0">
                <a:solidFill>
                  <a:srgbClr val="7030A0"/>
                </a:solidFill>
              </a:rPr>
              <a:t> </a:t>
            </a:r>
            <a:r>
              <a:rPr lang="en-US" sz="9600" b="1" dirty="0" err="1" smtClean="0">
                <a:solidFill>
                  <a:srgbClr val="7030A0"/>
                </a:solidFill>
              </a:rPr>
              <a:t>Dr.Ravi</a:t>
            </a:r>
            <a:r>
              <a:rPr lang="en-US" sz="9600" b="1" dirty="0" smtClean="0">
                <a:solidFill>
                  <a:srgbClr val="7030A0"/>
                </a:solidFill>
              </a:rPr>
              <a:t> </a:t>
            </a:r>
            <a:r>
              <a:rPr lang="en-US" sz="9600" b="1" dirty="0" err="1" smtClean="0">
                <a:solidFill>
                  <a:srgbClr val="7030A0"/>
                </a:solidFill>
              </a:rPr>
              <a:t>Wankhedkar</a:t>
            </a:r>
            <a:endParaRPr lang="en-US" sz="9600" b="1" dirty="0" smtClean="0">
              <a:solidFill>
                <a:srgbClr val="7030A0"/>
              </a:solidFill>
            </a:endParaRPr>
          </a:p>
          <a:p>
            <a:pPr>
              <a:lnSpc>
                <a:spcPct val="170000"/>
              </a:lnSpc>
              <a:buNone/>
            </a:pPr>
            <a:r>
              <a:rPr lang="en-US" sz="9600" b="1" dirty="0" smtClean="0">
                <a:solidFill>
                  <a:schemeClr val="tx2">
                    <a:lumMod val="60000"/>
                    <a:lumOff val="40000"/>
                  </a:schemeClr>
                </a:solidFill>
              </a:rPr>
              <a:t>Honorary Secretary </a:t>
            </a:r>
          </a:p>
          <a:p>
            <a:pPr>
              <a:buNone/>
            </a:pPr>
            <a:r>
              <a:rPr lang="en-US" sz="9600" b="1" dirty="0" smtClean="0">
                <a:solidFill>
                  <a:schemeClr val="tx2">
                    <a:lumMod val="60000"/>
                    <a:lumOff val="40000"/>
                  </a:schemeClr>
                </a:solidFill>
              </a:rPr>
              <a:t>General 			–</a:t>
            </a:r>
            <a:r>
              <a:rPr lang="en-US" sz="9600" b="1" dirty="0" smtClean="0">
                <a:solidFill>
                  <a:srgbClr val="7030A0"/>
                </a:solidFill>
              </a:rPr>
              <a:t> </a:t>
            </a:r>
            <a:r>
              <a:rPr lang="en-US" sz="9600" b="1" dirty="0" err="1" smtClean="0">
                <a:solidFill>
                  <a:srgbClr val="7030A0"/>
                </a:solidFill>
              </a:rPr>
              <a:t>Dr.R.N.Tandon</a:t>
            </a:r>
            <a:endParaRPr lang="en-US" sz="9600" b="1" dirty="0" smtClean="0">
              <a:solidFill>
                <a:srgbClr val="7030A0"/>
              </a:solidFill>
            </a:endParaRPr>
          </a:p>
          <a:p>
            <a:pPr>
              <a:lnSpc>
                <a:spcPct val="170000"/>
              </a:lnSpc>
              <a:buNone/>
            </a:pPr>
            <a:r>
              <a:rPr lang="en-US" sz="9600" b="1" dirty="0" smtClean="0">
                <a:solidFill>
                  <a:schemeClr val="tx2">
                    <a:lumMod val="60000"/>
                    <a:lumOff val="40000"/>
                  </a:schemeClr>
                </a:solidFill>
              </a:rPr>
              <a:t>Coordinator 		–</a:t>
            </a:r>
            <a:r>
              <a:rPr lang="en-US" sz="9600" b="1" dirty="0" smtClean="0">
                <a:solidFill>
                  <a:srgbClr val="7030A0"/>
                </a:solidFill>
              </a:rPr>
              <a:t> </a:t>
            </a:r>
            <a:r>
              <a:rPr lang="en-US" sz="9600" b="1" dirty="0" err="1" smtClean="0">
                <a:solidFill>
                  <a:srgbClr val="7030A0"/>
                </a:solidFill>
              </a:rPr>
              <a:t>Dr.Dinesh</a:t>
            </a:r>
            <a:r>
              <a:rPr lang="en-US" sz="9600" b="1" dirty="0" smtClean="0">
                <a:solidFill>
                  <a:srgbClr val="7030A0"/>
                </a:solidFill>
              </a:rPr>
              <a:t> </a:t>
            </a:r>
            <a:r>
              <a:rPr lang="en-US" sz="9600" b="1" dirty="0" err="1" smtClean="0">
                <a:solidFill>
                  <a:srgbClr val="7030A0"/>
                </a:solidFill>
              </a:rPr>
              <a:t>Thakare</a:t>
            </a:r>
            <a:endParaRPr lang="en-US" sz="3900" b="1" dirty="0" smtClean="0">
              <a:solidFill>
                <a:srgbClr val="7030A0"/>
              </a:solidFill>
            </a:endParaRPr>
          </a:p>
          <a:p>
            <a:pPr algn="ctr">
              <a:buNone/>
            </a:pPr>
            <a:endParaRPr lang="en-US" sz="21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1</a:t>
            </a:fld>
            <a:endParaRPr lang="en-US"/>
          </a:p>
        </p:txBody>
      </p:sp>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Parliamentary Committee </a:t>
            </a:r>
            <a:br>
              <a:rPr lang="en-US" dirty="0" smtClean="0">
                <a:solidFill>
                  <a:srgbClr val="FF0000"/>
                </a:solidFill>
              </a:rPr>
            </a:br>
            <a:r>
              <a:rPr lang="en-US" dirty="0" smtClean="0">
                <a:solidFill>
                  <a:srgbClr val="FF0000"/>
                </a:solidFill>
              </a:rPr>
              <a:t>Rejected The CEA 2007</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US" sz="5400" dirty="0" smtClean="0">
                <a:solidFill>
                  <a:srgbClr val="0070C0"/>
                </a:solidFill>
              </a:rPr>
              <a:t>	5. Broadly, in preparing the Act, </a:t>
            </a:r>
            <a:r>
              <a:rPr lang="en-US" sz="5400" dirty="0" smtClean="0">
                <a:solidFill>
                  <a:srgbClr val="FF0000"/>
                </a:solidFill>
              </a:rPr>
              <a:t>‘detail thought’ </a:t>
            </a:r>
            <a:r>
              <a:rPr lang="en-US" sz="5400" dirty="0" smtClean="0">
                <a:solidFill>
                  <a:srgbClr val="0070C0"/>
                </a:solidFill>
              </a:rPr>
              <a:t>has not been given and the Indian scenario in health is not considered.</a:t>
            </a:r>
            <a:endParaRPr lang="en-US" sz="54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10</a:t>
            </a:fld>
            <a:endParaRPr lang="en-US"/>
          </a:p>
        </p:txBody>
      </p:sp>
    </p:spTree>
  </p:cSld>
  <p:clrMapOvr>
    <a:masterClrMapping/>
  </p:clrMapOvr>
  <p:transition spd="slow">
    <p:diamon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“DRACONIAN  LAW”</a:t>
            </a:r>
            <a:endParaRPr lang="en-US" dirty="0">
              <a:solidFill>
                <a:srgbClr val="FF0000"/>
              </a:solidFill>
            </a:endParaRPr>
          </a:p>
        </p:txBody>
      </p:sp>
      <p:sp>
        <p:nvSpPr>
          <p:cNvPr id="3" name="Content Placeholder 2"/>
          <p:cNvSpPr>
            <a:spLocks noGrp="1"/>
          </p:cNvSpPr>
          <p:nvPr>
            <p:ph idx="1"/>
          </p:nvPr>
        </p:nvSpPr>
        <p:spPr>
          <a:xfrm>
            <a:off x="457200" y="1981200"/>
            <a:ext cx="8229600" cy="4419600"/>
          </a:xfrm>
        </p:spPr>
        <p:txBody>
          <a:bodyPr>
            <a:normAutofit fontScale="92500" lnSpcReduction="20000"/>
          </a:bodyPr>
          <a:lstStyle/>
          <a:p>
            <a:pPr>
              <a:buNone/>
            </a:pPr>
            <a:r>
              <a:rPr lang="en-US" sz="6000" b="1" dirty="0" smtClean="0"/>
              <a:t>	So, looking at provisions in the ACT, it can better be called</a:t>
            </a:r>
          </a:p>
          <a:p>
            <a:pPr>
              <a:buNone/>
            </a:pPr>
            <a:r>
              <a:rPr lang="en-US" sz="6000" b="1" dirty="0" smtClean="0"/>
              <a:t>	Clinical Establishments (</a:t>
            </a:r>
            <a:r>
              <a:rPr lang="en-US" sz="6000" b="1" dirty="0" smtClean="0">
                <a:solidFill>
                  <a:srgbClr val="FF0000"/>
                </a:solidFill>
              </a:rPr>
              <a:t>Harassment And Exploitation</a:t>
            </a:r>
            <a:r>
              <a:rPr lang="en-US" sz="6000" b="1" dirty="0" smtClean="0"/>
              <a:t>) Act 2010</a:t>
            </a: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100</a:t>
            </a:fld>
            <a:endParaRPr lang="en-US"/>
          </a:p>
        </p:txBody>
      </p:sp>
    </p:spTree>
  </p:cSld>
  <p:clrMapOvr>
    <a:masterClrMapping/>
  </p:clrMapOvr>
  <p:transition spd="slow">
    <p:diamon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“DRACONIAN  LAW”</a:t>
            </a:r>
            <a:endParaRPr lang="en-US" dirty="0">
              <a:solidFill>
                <a:srgbClr val="FF0000"/>
              </a:solidFill>
            </a:endParaRPr>
          </a:p>
        </p:txBody>
      </p:sp>
      <p:sp>
        <p:nvSpPr>
          <p:cNvPr id="3" name="Content Placeholder 2"/>
          <p:cNvSpPr>
            <a:spLocks noGrp="1"/>
          </p:cNvSpPr>
          <p:nvPr>
            <p:ph idx="1"/>
          </p:nvPr>
        </p:nvSpPr>
        <p:spPr>
          <a:xfrm>
            <a:off x="457200" y="1981200"/>
            <a:ext cx="8229600" cy="4419600"/>
          </a:xfrm>
        </p:spPr>
        <p:txBody>
          <a:bodyPr>
            <a:normAutofit fontScale="77500" lnSpcReduction="20000"/>
          </a:bodyPr>
          <a:lstStyle/>
          <a:p>
            <a:pPr>
              <a:buNone/>
            </a:pPr>
            <a:r>
              <a:rPr lang="en-US" sz="6000" b="1" dirty="0" smtClean="0"/>
              <a:t>	Central CEA 2010 in its current format is </a:t>
            </a:r>
            <a:r>
              <a:rPr lang="en-US" sz="6000" b="1" dirty="0" smtClean="0">
                <a:solidFill>
                  <a:srgbClr val="FF0000"/>
                </a:solidFill>
              </a:rPr>
              <a:t>draconian</a:t>
            </a:r>
            <a:r>
              <a:rPr lang="en-US" sz="6000" b="1" dirty="0" smtClean="0"/>
              <a:t> and we have to fight for </a:t>
            </a:r>
            <a:r>
              <a:rPr lang="en-US" sz="6000" b="1" dirty="0" smtClean="0">
                <a:solidFill>
                  <a:srgbClr val="FF0000"/>
                </a:solidFill>
              </a:rPr>
              <a:t>amendments..</a:t>
            </a:r>
          </a:p>
          <a:p>
            <a:pPr>
              <a:buNone/>
            </a:pPr>
            <a:endParaRPr lang="en-US" sz="6000" b="1" dirty="0" smtClean="0"/>
          </a:p>
          <a:p>
            <a:pPr>
              <a:buNone/>
            </a:pPr>
            <a:r>
              <a:rPr lang="en-US" sz="6000" b="1" dirty="0" smtClean="0">
                <a:solidFill>
                  <a:srgbClr val="FF0000"/>
                </a:solidFill>
              </a:rPr>
              <a:t>	</a:t>
            </a:r>
            <a:r>
              <a:rPr lang="en-US" sz="6000" b="1" dirty="0" smtClean="0"/>
              <a:t>And, Be Alert Whenever The Our Respective State Will Enact the </a:t>
            </a:r>
            <a:r>
              <a:rPr lang="en-US" sz="6000" b="1" dirty="0" smtClean="0">
                <a:solidFill>
                  <a:srgbClr val="FF0000"/>
                </a:solidFill>
              </a:rPr>
              <a:t>State Specific CEA</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101</a:t>
            </a:fld>
            <a:endParaRPr lang="en-US"/>
          </a:p>
        </p:txBody>
      </p:sp>
    </p:spTree>
  </p:cSld>
  <p:clrMapOvr>
    <a:masterClrMapping/>
  </p:clrMapOvr>
  <p:transition spd="slow">
    <p:diamon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1"/>
            <a:ext cx="7772400" cy="2514599"/>
          </a:xfrm>
        </p:spPr>
        <p:txBody>
          <a:bodyPr>
            <a:noAutofit/>
          </a:bodyPr>
          <a:lstStyle/>
          <a:p>
            <a:r>
              <a:rPr lang="en-US" sz="6600" b="1" dirty="0" smtClean="0">
                <a:solidFill>
                  <a:srgbClr val="002060"/>
                </a:solidFill>
                <a:latin typeface="Quattrocento"/>
                <a:ea typeface="Quattrocento"/>
                <a:cs typeface="Quattrocento"/>
                <a:sym typeface="Quattrocento"/>
              </a:rPr>
              <a:t>Thank You!</a:t>
            </a:r>
            <a:endParaRPr lang="en-US" sz="6600" dirty="0">
              <a:solidFill>
                <a:srgbClr val="002060"/>
              </a:solidFill>
            </a:endParaRPr>
          </a:p>
        </p:txBody>
      </p:sp>
      <p:sp>
        <p:nvSpPr>
          <p:cNvPr id="3" name="Slide Number Placeholder 2"/>
          <p:cNvSpPr>
            <a:spLocks noGrp="1"/>
          </p:cNvSpPr>
          <p:nvPr>
            <p:ph type="sldNum" sz="quarter" idx="12"/>
          </p:nvPr>
        </p:nvSpPr>
        <p:spPr/>
        <p:txBody>
          <a:bodyPr/>
          <a:lstStyle/>
          <a:p>
            <a:fld id="{F04F7A0C-1AB3-43E3-9EB2-28940F534959}" type="slidenum">
              <a:rPr lang="en-US" smtClean="0"/>
              <a:pPr/>
              <a:t>102</a:t>
            </a:fld>
            <a:endParaRPr lang="en-US"/>
          </a:p>
        </p:txBody>
      </p:sp>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Parliamentary Committee </a:t>
            </a:r>
            <a:br>
              <a:rPr lang="en-US" dirty="0" smtClean="0">
                <a:solidFill>
                  <a:srgbClr val="FF0000"/>
                </a:solidFill>
              </a:rPr>
            </a:br>
            <a:r>
              <a:rPr lang="en-US" dirty="0" smtClean="0">
                <a:solidFill>
                  <a:srgbClr val="FF0000"/>
                </a:solidFill>
              </a:rPr>
              <a:t>Rejected The CEA 2007</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pPr>
              <a:buNone/>
            </a:pPr>
            <a:r>
              <a:rPr lang="en-US" sz="5400" dirty="0" smtClean="0"/>
              <a:t>	</a:t>
            </a:r>
            <a:r>
              <a:rPr lang="en-US" sz="5400" dirty="0" smtClean="0">
                <a:solidFill>
                  <a:srgbClr val="0070C0"/>
                </a:solidFill>
              </a:rPr>
              <a:t>6. </a:t>
            </a:r>
            <a:r>
              <a:rPr lang="en-US" sz="5400" dirty="0" smtClean="0">
                <a:solidFill>
                  <a:srgbClr val="FF0000"/>
                </a:solidFill>
              </a:rPr>
              <a:t>Only few </a:t>
            </a:r>
            <a:r>
              <a:rPr lang="en-US" sz="5400" dirty="0" smtClean="0">
                <a:solidFill>
                  <a:srgbClr val="0070C0"/>
                </a:solidFill>
              </a:rPr>
              <a:t>small States and few Union Territories have requested for Central Bill as they found themselves </a:t>
            </a:r>
            <a:r>
              <a:rPr lang="en-US" sz="5400" dirty="0" smtClean="0">
                <a:solidFill>
                  <a:srgbClr val="FF0000"/>
                </a:solidFill>
              </a:rPr>
              <a:t>unable</a:t>
            </a:r>
            <a:r>
              <a:rPr lang="en-US" sz="5400" dirty="0" smtClean="0">
                <a:solidFill>
                  <a:srgbClr val="0070C0"/>
                </a:solidFill>
              </a:rPr>
              <a:t> to pass their own State Act.</a:t>
            </a:r>
            <a:endParaRPr lang="en-US" sz="54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11</a:t>
            </a:fld>
            <a:endParaRPr lang="en-US"/>
          </a:p>
        </p:txBody>
      </p:sp>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FF0000"/>
                </a:solidFill>
              </a:rPr>
              <a:t>BUT</a:t>
            </a:r>
            <a:endParaRPr lang="en-US" sz="7200" b="1"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lnSpcReduction="10000"/>
          </a:bodyPr>
          <a:lstStyle/>
          <a:p>
            <a:pPr>
              <a:buNone/>
            </a:pPr>
            <a:r>
              <a:rPr lang="en-US" sz="4800" dirty="0" smtClean="0"/>
              <a:t>	</a:t>
            </a:r>
            <a:r>
              <a:rPr lang="en-US" sz="4800" dirty="0" smtClean="0">
                <a:solidFill>
                  <a:srgbClr val="0070C0"/>
                </a:solidFill>
              </a:rPr>
              <a:t>Exactly after the gap of 3 years, this rejected Bill was again introduced in Parliament by then Health Minister </a:t>
            </a:r>
            <a:r>
              <a:rPr lang="en-US" sz="4800" dirty="0" err="1" smtClean="0">
                <a:solidFill>
                  <a:srgbClr val="FF0000"/>
                </a:solidFill>
              </a:rPr>
              <a:t>Hon’ble</a:t>
            </a:r>
            <a:r>
              <a:rPr lang="en-US" sz="4800" dirty="0" smtClean="0">
                <a:solidFill>
                  <a:srgbClr val="FF0000"/>
                </a:solidFill>
              </a:rPr>
              <a:t> </a:t>
            </a:r>
            <a:r>
              <a:rPr lang="en-US" sz="4800" dirty="0" err="1" smtClean="0">
                <a:solidFill>
                  <a:srgbClr val="FF0000"/>
                </a:solidFill>
              </a:rPr>
              <a:t>Shri</a:t>
            </a:r>
            <a:r>
              <a:rPr lang="en-US" sz="4800" dirty="0" smtClean="0">
                <a:solidFill>
                  <a:srgbClr val="FF0000"/>
                </a:solidFill>
              </a:rPr>
              <a:t>. </a:t>
            </a:r>
            <a:r>
              <a:rPr lang="en-US" sz="4800" dirty="0" err="1" smtClean="0">
                <a:solidFill>
                  <a:srgbClr val="FF0000"/>
                </a:solidFill>
              </a:rPr>
              <a:t>Gulam</a:t>
            </a:r>
            <a:r>
              <a:rPr lang="en-US" sz="4800" dirty="0" smtClean="0">
                <a:solidFill>
                  <a:srgbClr val="FF0000"/>
                </a:solidFill>
              </a:rPr>
              <a:t> </a:t>
            </a:r>
            <a:r>
              <a:rPr lang="en-US" sz="4800" dirty="0" err="1" smtClean="0">
                <a:solidFill>
                  <a:srgbClr val="FF0000"/>
                </a:solidFill>
              </a:rPr>
              <a:t>Nabi</a:t>
            </a:r>
            <a:r>
              <a:rPr lang="en-US" sz="4800" dirty="0" smtClean="0">
                <a:solidFill>
                  <a:srgbClr val="FF0000"/>
                </a:solidFill>
              </a:rPr>
              <a:t> Azad</a:t>
            </a:r>
            <a:r>
              <a:rPr lang="en-US" sz="4800" dirty="0" smtClean="0">
                <a:solidFill>
                  <a:srgbClr val="0070C0"/>
                </a:solidFill>
              </a:rPr>
              <a:t> in 2010</a:t>
            </a:r>
            <a:endParaRPr lang="en-US" sz="54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12</a:t>
            </a:fld>
            <a:endParaRPr lang="en-US"/>
          </a:p>
        </p:txBody>
      </p:sp>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IRONY</a:t>
            </a:r>
            <a:endParaRPr lang="en-US" sz="6000" b="1"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92500"/>
          </a:bodyPr>
          <a:lstStyle/>
          <a:p>
            <a:pPr algn="ctr">
              <a:buNone/>
            </a:pPr>
            <a:r>
              <a:rPr lang="en-US" sz="4800" b="1" dirty="0" smtClean="0">
                <a:solidFill>
                  <a:srgbClr val="0070C0"/>
                </a:solidFill>
              </a:rPr>
              <a:t>	CEA 2010 WAS PASSED IN BOTH THE HOUSES OF PARLIAMENT </a:t>
            </a:r>
          </a:p>
          <a:p>
            <a:pPr algn="ctr">
              <a:buNone/>
            </a:pPr>
            <a:r>
              <a:rPr lang="en-US" sz="4800" b="1" dirty="0" smtClean="0">
                <a:solidFill>
                  <a:srgbClr val="0070C0"/>
                </a:solidFill>
              </a:rPr>
              <a:t>	</a:t>
            </a:r>
            <a:r>
              <a:rPr lang="en-US" sz="4800" b="1" dirty="0" smtClean="0">
                <a:solidFill>
                  <a:srgbClr val="FF0000"/>
                </a:solidFill>
              </a:rPr>
              <a:t>WITHOUT </a:t>
            </a:r>
          </a:p>
          <a:p>
            <a:pPr algn="ctr">
              <a:buNone/>
            </a:pPr>
            <a:r>
              <a:rPr lang="en-US" sz="4800" b="1" dirty="0" smtClean="0">
                <a:solidFill>
                  <a:srgbClr val="0070C0"/>
                </a:solidFill>
              </a:rPr>
              <a:t>A SINGLE WORD OF </a:t>
            </a:r>
          </a:p>
          <a:p>
            <a:pPr algn="ctr">
              <a:buNone/>
            </a:pPr>
            <a:r>
              <a:rPr lang="en-US" sz="4800" b="1" dirty="0" smtClean="0">
                <a:solidFill>
                  <a:srgbClr val="0070C0"/>
                </a:solidFill>
              </a:rPr>
              <a:t>DISCUSSION ON IT.</a:t>
            </a:r>
            <a:endParaRPr lang="en-US" sz="48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13</a:t>
            </a:fld>
            <a:endParaRPr lang="en-US"/>
          </a:p>
        </p:txBody>
      </p:sp>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Efforts Failed</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92500"/>
          </a:bodyPr>
          <a:lstStyle/>
          <a:p>
            <a:pPr>
              <a:buNone/>
            </a:pPr>
            <a:r>
              <a:rPr lang="en-US" sz="4800" dirty="0" smtClean="0"/>
              <a:t>	</a:t>
            </a:r>
            <a:r>
              <a:rPr lang="en-US" sz="4800" dirty="0" smtClean="0">
                <a:solidFill>
                  <a:srgbClr val="0070C0"/>
                </a:solidFill>
              </a:rPr>
              <a:t>IMA through its National Leaders tried hard to convince then </a:t>
            </a:r>
            <a:r>
              <a:rPr lang="en-US" sz="4800" dirty="0" err="1" smtClean="0">
                <a:solidFill>
                  <a:srgbClr val="FF0000"/>
                </a:solidFill>
              </a:rPr>
              <a:t>Hon’ble</a:t>
            </a:r>
            <a:r>
              <a:rPr lang="en-US" sz="4800" dirty="0" smtClean="0">
                <a:solidFill>
                  <a:srgbClr val="FF0000"/>
                </a:solidFill>
              </a:rPr>
              <a:t> Union Health Minister </a:t>
            </a:r>
            <a:r>
              <a:rPr lang="en-US" sz="4800" dirty="0" err="1" smtClean="0">
                <a:solidFill>
                  <a:srgbClr val="FF0000"/>
                </a:solidFill>
              </a:rPr>
              <a:t>Shri</a:t>
            </a:r>
            <a:r>
              <a:rPr lang="en-US" sz="4800" dirty="0" smtClean="0">
                <a:solidFill>
                  <a:srgbClr val="FF0000"/>
                </a:solidFill>
              </a:rPr>
              <a:t>. </a:t>
            </a:r>
            <a:r>
              <a:rPr lang="en-US" sz="4800" dirty="0" err="1" smtClean="0">
                <a:solidFill>
                  <a:srgbClr val="FF0000"/>
                </a:solidFill>
              </a:rPr>
              <a:t>Gulam</a:t>
            </a:r>
            <a:r>
              <a:rPr lang="en-US" sz="4800" dirty="0" smtClean="0">
                <a:solidFill>
                  <a:srgbClr val="FF0000"/>
                </a:solidFill>
              </a:rPr>
              <a:t> </a:t>
            </a:r>
            <a:r>
              <a:rPr lang="en-US" sz="4800" dirty="0" err="1" smtClean="0">
                <a:solidFill>
                  <a:srgbClr val="FF0000"/>
                </a:solidFill>
              </a:rPr>
              <a:t>Nabi</a:t>
            </a:r>
            <a:r>
              <a:rPr lang="en-US" sz="4800" dirty="0" smtClean="0">
                <a:solidFill>
                  <a:srgbClr val="FF0000"/>
                </a:solidFill>
              </a:rPr>
              <a:t> Azad. </a:t>
            </a:r>
            <a:r>
              <a:rPr lang="en-US" sz="4800" dirty="0" smtClean="0">
                <a:solidFill>
                  <a:srgbClr val="0070C0"/>
                </a:solidFill>
              </a:rPr>
              <a:t>Unfortunately, he has not given any heed to IMA’s suggestions. </a:t>
            </a:r>
            <a:endParaRPr lang="en-US" sz="54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14</a:t>
            </a:fld>
            <a:endParaRPr lang="en-US"/>
          </a:p>
        </p:txBody>
      </p:sp>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Objectives of the Act </a:t>
            </a:r>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US" sz="4000" dirty="0" smtClean="0"/>
              <a:t>	</a:t>
            </a:r>
            <a:r>
              <a:rPr lang="en-US" sz="4000" dirty="0" smtClean="0">
                <a:solidFill>
                  <a:srgbClr val="00B050"/>
                </a:solidFill>
              </a:rPr>
              <a:t>The </a:t>
            </a:r>
            <a:r>
              <a:rPr lang="en-US" sz="4000" dirty="0">
                <a:solidFill>
                  <a:srgbClr val="00B050"/>
                </a:solidFill>
              </a:rPr>
              <a:t>specific objectives are </a:t>
            </a:r>
          </a:p>
          <a:p>
            <a:pPr lvl="1">
              <a:buNone/>
            </a:pPr>
            <a:r>
              <a:rPr lang="en-US" sz="3200" dirty="0" err="1">
                <a:solidFill>
                  <a:srgbClr val="0070C0"/>
                </a:solidFill>
              </a:rPr>
              <a:t>i</a:t>
            </a:r>
            <a:r>
              <a:rPr lang="en-US" sz="3200" dirty="0">
                <a:solidFill>
                  <a:srgbClr val="0070C0"/>
                </a:solidFill>
              </a:rPr>
              <a:t>) To establish </a:t>
            </a:r>
            <a:r>
              <a:rPr lang="en-US" sz="3200" b="1" dirty="0">
                <a:solidFill>
                  <a:srgbClr val="FF0000"/>
                </a:solidFill>
              </a:rPr>
              <a:t>digital registry </a:t>
            </a:r>
            <a:r>
              <a:rPr lang="en-US" sz="3200" dirty="0">
                <a:solidFill>
                  <a:srgbClr val="0070C0"/>
                </a:solidFill>
              </a:rPr>
              <a:t>of Clinical Establishments at National, State and District level. </a:t>
            </a:r>
          </a:p>
          <a:p>
            <a:pPr lvl="1">
              <a:buNone/>
            </a:pPr>
            <a:r>
              <a:rPr lang="en-US" sz="3200" dirty="0">
                <a:solidFill>
                  <a:srgbClr val="0070C0"/>
                </a:solidFill>
              </a:rPr>
              <a:t>ii) To </a:t>
            </a:r>
            <a:r>
              <a:rPr lang="en-US" sz="3200" b="1" dirty="0">
                <a:solidFill>
                  <a:srgbClr val="FF0000"/>
                </a:solidFill>
              </a:rPr>
              <a:t>prevent quackery </a:t>
            </a:r>
            <a:r>
              <a:rPr lang="en-US" sz="3200" dirty="0">
                <a:solidFill>
                  <a:srgbClr val="0070C0"/>
                </a:solidFill>
              </a:rPr>
              <a:t>by unqualified practitioners by introducing registration system, which is mandatory. </a:t>
            </a:r>
            <a:endParaRPr lang="en-US" dirty="0">
              <a:solidFill>
                <a:srgbClr val="0070C0"/>
              </a:solidFill>
            </a:endParaRPr>
          </a:p>
        </p:txBody>
      </p:sp>
    </p:spTree>
    <p:extLst>
      <p:ext uri="{BB962C8B-B14F-4D97-AF65-F5344CB8AC3E}">
        <p14:creationId xmlns:p14="http://schemas.microsoft.com/office/powerpoint/2010/main" xmlns="" val="599259752"/>
      </p:ext>
    </p:extLst>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Objectives of the Act </a:t>
            </a:r>
          </a:p>
        </p:txBody>
      </p:sp>
      <p:sp>
        <p:nvSpPr>
          <p:cNvPr id="3" name="Content Placeholder 2"/>
          <p:cNvSpPr>
            <a:spLocks noGrp="1"/>
          </p:cNvSpPr>
          <p:nvPr>
            <p:ph idx="1"/>
          </p:nvPr>
        </p:nvSpPr>
        <p:spPr>
          <a:xfrm>
            <a:off x="457200" y="1981200"/>
            <a:ext cx="8229600" cy="4144963"/>
          </a:xfrm>
        </p:spPr>
        <p:txBody>
          <a:bodyPr>
            <a:normAutofit/>
          </a:bodyPr>
          <a:lstStyle/>
          <a:p>
            <a:pPr lvl="1">
              <a:buNone/>
            </a:pPr>
            <a:r>
              <a:rPr lang="en-US" sz="3200" dirty="0" smtClean="0">
                <a:solidFill>
                  <a:srgbClr val="0070C0"/>
                </a:solidFill>
              </a:rPr>
              <a:t>iii</a:t>
            </a:r>
            <a:r>
              <a:rPr lang="en-US" sz="3200" dirty="0">
                <a:solidFill>
                  <a:srgbClr val="0070C0"/>
                </a:solidFill>
              </a:rPr>
              <a:t>) To prescribe</a:t>
            </a:r>
            <a:r>
              <a:rPr lang="en-US" sz="3200" dirty="0">
                <a:solidFill>
                  <a:srgbClr val="FF0000"/>
                </a:solidFill>
              </a:rPr>
              <a:t> </a:t>
            </a:r>
            <a:r>
              <a:rPr lang="en-US" sz="3200" b="1" dirty="0">
                <a:solidFill>
                  <a:srgbClr val="FF0000"/>
                </a:solidFill>
              </a:rPr>
              <a:t>minimum standards of facilities and services </a:t>
            </a:r>
            <a:r>
              <a:rPr lang="en-US" sz="3200" dirty="0">
                <a:solidFill>
                  <a:srgbClr val="0070C0"/>
                </a:solidFill>
              </a:rPr>
              <a:t>for all categories of health care establishments (except teaching hospitals, health care) and ensure compliance of other conditions for registration like standards treatment protocols, display of range of rates to be charged, maintenance of records. </a:t>
            </a:r>
            <a:endParaRPr lang="en-US" dirty="0">
              <a:solidFill>
                <a:srgbClr val="0070C0"/>
              </a:solidFill>
            </a:endParaRPr>
          </a:p>
        </p:txBody>
      </p:sp>
    </p:spTree>
    <p:extLst>
      <p:ext uri="{BB962C8B-B14F-4D97-AF65-F5344CB8AC3E}">
        <p14:creationId xmlns:p14="http://schemas.microsoft.com/office/powerpoint/2010/main" xmlns="" val="599259752"/>
      </p:ext>
    </p:extLst>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eaLnBrk="1" hangingPunct="1"/>
            <a:r>
              <a:rPr lang="en-US" dirty="0" smtClean="0">
                <a:solidFill>
                  <a:srgbClr val="FF0000"/>
                </a:solidFill>
              </a:rPr>
              <a:t>Who is included ?</a:t>
            </a:r>
          </a:p>
        </p:txBody>
      </p:sp>
      <p:sp>
        <p:nvSpPr>
          <p:cNvPr id="3" name="Content Placeholder 2"/>
          <p:cNvSpPr>
            <a:spLocks noGrp="1"/>
          </p:cNvSpPr>
          <p:nvPr>
            <p:ph idx="1"/>
          </p:nvPr>
        </p:nvSpPr>
        <p:spPr>
          <a:xfrm>
            <a:off x="914400" y="1981200"/>
            <a:ext cx="7848600" cy="4343400"/>
          </a:xfrm>
        </p:spPr>
        <p:txBody>
          <a:bodyPr rtlCol="0">
            <a:normAutofit fontScale="92500" lnSpcReduction="20000"/>
          </a:bodyPr>
          <a:lstStyle/>
          <a:p>
            <a:pPr algn="just" eaLnBrk="1" fontAlgn="auto" hangingPunct="1">
              <a:spcAft>
                <a:spcPts val="0"/>
              </a:spcAft>
              <a:buFont typeface="Arial" pitchFamily="34" charset="0"/>
              <a:buNone/>
              <a:defRPr/>
            </a:pPr>
            <a:r>
              <a:rPr lang="en-US" dirty="0" smtClean="0">
                <a:solidFill>
                  <a:srgbClr val="0070C0"/>
                </a:solidFill>
              </a:rPr>
              <a:t>A clinical establishment </a:t>
            </a:r>
          </a:p>
          <a:p>
            <a:pPr algn="just" eaLnBrk="1" fontAlgn="auto" hangingPunct="1">
              <a:spcAft>
                <a:spcPts val="0"/>
              </a:spcAft>
              <a:buFont typeface="Arial" pitchFamily="34" charset="0"/>
              <a:buNone/>
              <a:defRPr/>
            </a:pPr>
            <a:r>
              <a:rPr lang="en-US" dirty="0" smtClean="0">
                <a:solidFill>
                  <a:srgbClr val="0070C0"/>
                </a:solidFill>
              </a:rPr>
              <a:t>owned, controlled or managed by-</a:t>
            </a:r>
          </a:p>
          <a:p>
            <a:pPr marL="514350" indent="-514350" algn="just" eaLnBrk="1" fontAlgn="auto" hangingPunct="1">
              <a:spcAft>
                <a:spcPts val="0"/>
              </a:spcAft>
              <a:buFont typeface="Wingdings" pitchFamily="2" charset="2"/>
              <a:buChar char="§"/>
              <a:defRPr/>
            </a:pPr>
            <a:r>
              <a:rPr lang="en-US" dirty="0" smtClean="0">
                <a:solidFill>
                  <a:srgbClr val="0070C0"/>
                </a:solidFill>
              </a:rPr>
              <a:t>The Government or a department of the Government;</a:t>
            </a:r>
          </a:p>
          <a:p>
            <a:pPr marL="514350" indent="-514350" algn="just" eaLnBrk="1" fontAlgn="auto" hangingPunct="1">
              <a:spcAft>
                <a:spcPts val="0"/>
              </a:spcAft>
              <a:buFont typeface="Wingdings" pitchFamily="2" charset="2"/>
              <a:buChar char="§"/>
              <a:defRPr/>
            </a:pPr>
            <a:r>
              <a:rPr lang="en-US" dirty="0" smtClean="0">
                <a:solidFill>
                  <a:srgbClr val="0070C0"/>
                </a:solidFill>
              </a:rPr>
              <a:t>A trust, whether public or private;</a:t>
            </a:r>
          </a:p>
          <a:p>
            <a:pPr marL="514350" indent="-514350" algn="just" eaLnBrk="1" fontAlgn="auto" hangingPunct="1">
              <a:spcAft>
                <a:spcPts val="0"/>
              </a:spcAft>
              <a:buFont typeface="Wingdings" pitchFamily="2" charset="2"/>
              <a:buChar char="§"/>
              <a:defRPr/>
            </a:pPr>
            <a:r>
              <a:rPr lang="en-US" dirty="0" smtClean="0">
                <a:solidFill>
                  <a:srgbClr val="0070C0"/>
                </a:solidFill>
              </a:rPr>
              <a:t>A corporation (including a society) registered under a Central, Provincial or State Act, whether or not owned by the Government;</a:t>
            </a:r>
          </a:p>
          <a:p>
            <a:pPr marL="514350" indent="-514350" algn="just" eaLnBrk="1" fontAlgn="auto" hangingPunct="1">
              <a:spcAft>
                <a:spcPts val="0"/>
              </a:spcAft>
              <a:buFont typeface="Wingdings" pitchFamily="2" charset="2"/>
              <a:buChar char="§"/>
              <a:defRPr/>
            </a:pPr>
            <a:r>
              <a:rPr lang="en-US" dirty="0" smtClean="0">
                <a:solidFill>
                  <a:srgbClr val="0070C0"/>
                </a:solidFill>
              </a:rPr>
              <a:t>A local authority; and</a:t>
            </a:r>
          </a:p>
          <a:p>
            <a:pPr marL="514350" indent="-514350" algn="just" eaLnBrk="1" fontAlgn="auto" hangingPunct="1">
              <a:spcAft>
                <a:spcPts val="0"/>
              </a:spcAft>
              <a:buFont typeface="Wingdings" pitchFamily="2" charset="2"/>
              <a:buChar char="§"/>
              <a:defRPr/>
            </a:pPr>
            <a:r>
              <a:rPr lang="en-US" dirty="0" smtClean="0">
                <a:solidFill>
                  <a:srgbClr val="0070C0"/>
                </a:solidFill>
              </a:rPr>
              <a:t>A single doctor</a:t>
            </a:r>
          </a:p>
          <a:p>
            <a:pPr marL="514350" indent="-514350" algn="just" eaLnBrk="1" fontAlgn="auto" hangingPunct="1">
              <a:spcAft>
                <a:spcPts val="0"/>
              </a:spcAft>
              <a:buFont typeface="Wingdings" pitchFamily="2" charset="2"/>
              <a:buChar char="§"/>
              <a:defRPr/>
            </a:pPr>
            <a:endParaRPr lang="en-US" dirty="0" smtClean="0"/>
          </a:p>
        </p:txBody>
      </p:sp>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solidFill>
                  <a:srgbClr val="FF0000"/>
                </a:solidFill>
              </a:rPr>
              <a:t>Who is excluded?</a:t>
            </a:r>
          </a:p>
        </p:txBody>
      </p:sp>
      <p:sp>
        <p:nvSpPr>
          <p:cNvPr id="3" name="Content Placeholder 2"/>
          <p:cNvSpPr>
            <a:spLocks noGrp="1"/>
          </p:cNvSpPr>
          <p:nvPr>
            <p:ph idx="1"/>
          </p:nvPr>
        </p:nvSpPr>
        <p:spPr>
          <a:xfrm>
            <a:off x="381000" y="2667000"/>
            <a:ext cx="8229600" cy="3763963"/>
          </a:xfrm>
        </p:spPr>
        <p:txBody>
          <a:bodyPr rtlCol="0">
            <a:normAutofit/>
          </a:bodyPr>
          <a:lstStyle/>
          <a:p>
            <a:pPr marL="514350" indent="-514350" algn="just" eaLnBrk="1" fontAlgn="auto" hangingPunct="1">
              <a:spcAft>
                <a:spcPts val="0"/>
              </a:spcAft>
              <a:buFont typeface="Wingdings" pitchFamily="2" charset="2"/>
              <a:buChar char="§"/>
              <a:defRPr/>
            </a:pPr>
            <a:r>
              <a:rPr lang="en-US" dirty="0" smtClean="0">
                <a:solidFill>
                  <a:srgbClr val="0070C0"/>
                </a:solidFill>
              </a:rPr>
              <a:t>does not include the clinical establishments owned, controlled or managed by the Armed Forces</a:t>
            </a:r>
          </a:p>
          <a:p>
            <a:pPr eaLnBrk="1" fontAlgn="auto" hangingPunct="1">
              <a:spcAft>
                <a:spcPts val="0"/>
              </a:spcAft>
              <a:buFont typeface="Arial" pitchFamily="34" charset="0"/>
              <a:buChar char="•"/>
              <a:defRPr/>
            </a:pPr>
            <a:endParaRPr lang="en-US" dirty="0" smtClean="0"/>
          </a:p>
        </p:txBody>
      </p:sp>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5334000" cy="1295400"/>
          </a:xfrm>
        </p:spPr>
        <p:txBody>
          <a:bodyPr rtlCol="0">
            <a:normAutofit fontScale="90000"/>
          </a:bodyPr>
          <a:lstStyle/>
          <a:p>
            <a:pPr eaLnBrk="1" fontAlgn="auto" hangingPunct="1">
              <a:spcAft>
                <a:spcPts val="0"/>
              </a:spcAft>
              <a:defRPr/>
            </a:pPr>
            <a:r>
              <a:rPr lang="en-US" dirty="0" smtClean="0">
                <a:solidFill>
                  <a:srgbClr val="FF0000"/>
                </a:solidFill>
              </a:rPr>
              <a:t>The National Council for Clinical Establishments</a:t>
            </a:r>
          </a:p>
        </p:txBody>
      </p:sp>
      <p:sp>
        <p:nvSpPr>
          <p:cNvPr id="3" name="Content Placeholder 2"/>
          <p:cNvSpPr>
            <a:spLocks noGrp="1"/>
          </p:cNvSpPr>
          <p:nvPr>
            <p:ph idx="1"/>
          </p:nvPr>
        </p:nvSpPr>
        <p:spPr>
          <a:xfrm>
            <a:off x="457200" y="2438400"/>
            <a:ext cx="8229600" cy="3687763"/>
          </a:xfrm>
        </p:spPr>
        <p:txBody>
          <a:bodyPr rtlCol="0">
            <a:normAutofit lnSpcReduction="10000"/>
          </a:bodyPr>
          <a:lstStyle/>
          <a:p>
            <a:pPr eaLnBrk="1" fontAlgn="auto" hangingPunct="1">
              <a:spcAft>
                <a:spcPts val="0"/>
              </a:spcAft>
              <a:buFont typeface="Arial" pitchFamily="34" charset="0"/>
              <a:buNone/>
              <a:defRPr/>
            </a:pPr>
            <a:r>
              <a:rPr lang="en-US" dirty="0" smtClean="0">
                <a:solidFill>
                  <a:srgbClr val="0070C0"/>
                </a:solidFill>
              </a:rPr>
              <a:t>There shall be established for the purposes of this act, a council to be called the National Council for clinical establishments.</a:t>
            </a:r>
          </a:p>
          <a:p>
            <a:pPr eaLnBrk="1" fontAlgn="auto" hangingPunct="1">
              <a:spcAft>
                <a:spcPts val="0"/>
              </a:spcAft>
              <a:buFont typeface="Arial" pitchFamily="34" charset="0"/>
              <a:buNone/>
              <a:defRPr/>
            </a:pPr>
            <a:r>
              <a:rPr lang="en-US" dirty="0" smtClean="0">
                <a:solidFill>
                  <a:srgbClr val="FF0000"/>
                </a:solidFill>
              </a:rPr>
              <a:t>Chair person:</a:t>
            </a:r>
          </a:p>
          <a:p>
            <a:pPr eaLnBrk="1" fontAlgn="auto" hangingPunct="1">
              <a:spcAft>
                <a:spcPts val="0"/>
              </a:spcAft>
              <a:buFont typeface="Arial" pitchFamily="34" charset="0"/>
              <a:buNone/>
              <a:defRPr/>
            </a:pPr>
            <a:r>
              <a:rPr lang="en-US" dirty="0" smtClean="0"/>
              <a:t>		Director-General of Health Service, 	Ministry of Health and Family Welfare</a:t>
            </a:r>
          </a:p>
          <a:p>
            <a:pPr eaLnBrk="1" fontAlgn="auto" hangingPunct="1">
              <a:spcAft>
                <a:spcPts val="0"/>
              </a:spcAft>
              <a:buFont typeface="Arial" pitchFamily="34" charset="0"/>
              <a:buNone/>
              <a:defRPr/>
            </a:pPr>
            <a:r>
              <a:rPr lang="en-US" dirty="0" smtClean="0">
                <a:solidFill>
                  <a:srgbClr val="FF0000"/>
                </a:solidFill>
              </a:rPr>
              <a:t>Secretary:</a:t>
            </a:r>
            <a:r>
              <a:rPr lang="en-US" dirty="0" smtClean="0"/>
              <a:t> Joint Secretary MOH GOI</a:t>
            </a:r>
          </a:p>
          <a:p>
            <a:pPr eaLnBrk="1" fontAlgn="auto" hangingPunct="1">
              <a:spcAft>
                <a:spcPts val="0"/>
              </a:spcAft>
              <a:buFont typeface="Arial" pitchFamily="34" charset="0"/>
              <a:buNone/>
              <a:defRPr/>
            </a:pPr>
            <a:endParaRPr lang="en-US" dirty="0" smtClean="0"/>
          </a:p>
        </p:txBody>
      </p:sp>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1554162"/>
          </a:xfrm>
          <a:ln>
            <a:solidFill>
              <a:schemeClr val="bg1"/>
            </a:solidFill>
          </a:ln>
        </p:spPr>
        <p:txBody>
          <a:bodyPr>
            <a:normAutofit fontScale="90000"/>
          </a:bodyPr>
          <a:lstStyle/>
          <a:p>
            <a:pPr eaLnBrk="1" hangingPunct="1"/>
            <a:r>
              <a:rPr lang="en-US" dirty="0" smtClean="0">
                <a:solidFill>
                  <a:srgbClr val="FF0000"/>
                </a:solidFill>
              </a:rPr>
              <a:t>The Clinical Establishments</a:t>
            </a:r>
            <a:br>
              <a:rPr lang="en-US" dirty="0" smtClean="0">
                <a:solidFill>
                  <a:srgbClr val="FF0000"/>
                </a:solidFill>
              </a:rPr>
            </a:br>
            <a:r>
              <a:rPr lang="en-US" dirty="0" smtClean="0">
                <a:solidFill>
                  <a:srgbClr val="FF0000"/>
                </a:solidFill>
              </a:rPr>
              <a:t> (Registration and Regulation) </a:t>
            </a:r>
            <a:br>
              <a:rPr lang="en-US" dirty="0" smtClean="0">
                <a:solidFill>
                  <a:srgbClr val="FF0000"/>
                </a:solidFill>
              </a:rPr>
            </a:br>
            <a:r>
              <a:rPr lang="en-US" dirty="0" smtClean="0">
                <a:solidFill>
                  <a:srgbClr val="FF0000"/>
                </a:solidFill>
              </a:rPr>
              <a:t>Act 2010 and Rules 2012</a:t>
            </a:r>
          </a:p>
        </p:txBody>
      </p:sp>
      <p:sp>
        <p:nvSpPr>
          <p:cNvPr id="7" name="Text Placeholder 6"/>
          <p:cNvSpPr>
            <a:spLocks noGrp="1"/>
          </p:cNvSpPr>
          <p:nvPr>
            <p:ph type="body" idx="1"/>
          </p:nvPr>
        </p:nvSpPr>
        <p:spPr>
          <a:xfrm>
            <a:off x="381000" y="2286000"/>
            <a:ext cx="4040188" cy="639762"/>
          </a:xfrm>
        </p:spPr>
        <p:txBody>
          <a:bodyPr>
            <a:normAutofit fontScale="92500" lnSpcReduction="20000"/>
          </a:bodyPr>
          <a:lstStyle/>
          <a:p>
            <a:pPr algn="ctr"/>
            <a:r>
              <a:rPr lang="en-US" dirty="0" smtClean="0">
                <a:solidFill>
                  <a:srgbClr val="FF0000"/>
                </a:solidFill>
              </a:rPr>
              <a:t>Act 2010</a:t>
            </a:r>
            <a:br>
              <a:rPr lang="en-US" dirty="0" smtClean="0">
                <a:solidFill>
                  <a:srgbClr val="FF0000"/>
                </a:solidFill>
              </a:rPr>
            </a:br>
            <a:endParaRPr lang="en-US" dirty="0"/>
          </a:p>
        </p:txBody>
      </p:sp>
      <p:sp>
        <p:nvSpPr>
          <p:cNvPr id="8" name="Content Placeholder 7"/>
          <p:cNvSpPr>
            <a:spLocks noGrp="1"/>
          </p:cNvSpPr>
          <p:nvPr>
            <p:ph sz="half" idx="2"/>
          </p:nvPr>
        </p:nvSpPr>
        <p:spPr/>
        <p:txBody>
          <a:bodyPr/>
          <a:lstStyle/>
          <a:p>
            <a:endParaRPr lang="en-US" dirty="0"/>
          </a:p>
        </p:txBody>
      </p:sp>
      <p:sp>
        <p:nvSpPr>
          <p:cNvPr id="9" name="Text Placeholder 8"/>
          <p:cNvSpPr>
            <a:spLocks noGrp="1"/>
          </p:cNvSpPr>
          <p:nvPr>
            <p:ph type="body" sz="quarter" idx="3"/>
          </p:nvPr>
        </p:nvSpPr>
        <p:spPr>
          <a:xfrm>
            <a:off x="4724400" y="2057400"/>
            <a:ext cx="4041775" cy="639762"/>
          </a:xfrm>
        </p:spPr>
        <p:txBody>
          <a:bodyPr/>
          <a:lstStyle/>
          <a:p>
            <a:pPr algn="ctr"/>
            <a:r>
              <a:rPr lang="en-US" dirty="0" smtClean="0">
                <a:solidFill>
                  <a:srgbClr val="FF0000"/>
                </a:solidFill>
              </a:rPr>
              <a:t>Rules 2012</a:t>
            </a:r>
            <a:endParaRPr lang="en-US" dirty="0"/>
          </a:p>
        </p:txBody>
      </p:sp>
      <p:sp>
        <p:nvSpPr>
          <p:cNvPr id="10" name="Content Placeholder 9"/>
          <p:cNvSpPr>
            <a:spLocks noGrp="1"/>
          </p:cNvSpPr>
          <p:nvPr>
            <p:ph sz="quarter" idx="4"/>
          </p:nvPr>
        </p:nvSpPr>
        <p:spPr/>
        <p:txBody>
          <a:bodyPr/>
          <a:lstStyle/>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667000"/>
            <a:ext cx="4800600" cy="2865120"/>
          </a:xfrm>
          <a:prstGeom prst="rect">
            <a:avLst/>
          </a:prstGeom>
        </p:spPr>
      </p:pic>
      <p:pic>
        <p:nvPicPr>
          <p:cNvPr id="6" name="Picture 5"/>
          <p:cNvPicPr>
            <a:picLocks noChangeAspect="1"/>
          </p:cNvPicPr>
          <p:nvPr/>
        </p:nvPicPr>
        <p:blipFill>
          <a:blip r:embed="rId3" cstate="print"/>
          <a:stretch>
            <a:fillRect/>
          </a:stretch>
        </p:blipFill>
        <p:spPr>
          <a:xfrm>
            <a:off x="4523509" y="3048000"/>
            <a:ext cx="4620491" cy="2209800"/>
          </a:xfrm>
          <a:prstGeom prst="rect">
            <a:avLst/>
          </a:prstGeom>
        </p:spPr>
      </p:pic>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274638"/>
            <a:ext cx="7543800" cy="1143000"/>
          </a:xfrm>
        </p:spPr>
        <p:txBody>
          <a:bodyPr/>
          <a:lstStyle/>
          <a:p>
            <a:pPr eaLnBrk="1" hangingPunct="1"/>
            <a:r>
              <a:rPr lang="en-US" sz="3600" dirty="0" smtClean="0">
                <a:solidFill>
                  <a:srgbClr val="FF0000"/>
                </a:solidFill>
              </a:rPr>
              <a:t>  The National Council’s functions</a:t>
            </a:r>
            <a:endParaRPr lang="en-US" sz="4000" dirty="0" smtClean="0">
              <a:solidFill>
                <a:srgbClr val="FF0000"/>
              </a:solidFill>
            </a:endParaRPr>
          </a:p>
        </p:txBody>
      </p:sp>
      <p:sp>
        <p:nvSpPr>
          <p:cNvPr id="9219" name="Content Placeholder 2"/>
          <p:cNvSpPr>
            <a:spLocks noGrp="1"/>
          </p:cNvSpPr>
          <p:nvPr>
            <p:ph idx="1"/>
          </p:nvPr>
        </p:nvSpPr>
        <p:spPr>
          <a:xfrm>
            <a:off x="457200" y="1981200"/>
            <a:ext cx="8229600" cy="4876800"/>
          </a:xfrm>
        </p:spPr>
        <p:txBody>
          <a:bodyPr/>
          <a:lstStyle/>
          <a:p>
            <a:pPr algn="just" eaLnBrk="1" hangingPunct="1">
              <a:buFont typeface="Wingdings" pitchFamily="2" charset="2"/>
              <a:buChar char="§"/>
            </a:pPr>
            <a:r>
              <a:rPr lang="en-US" dirty="0" smtClean="0"/>
              <a:t>Compile and publish a </a:t>
            </a:r>
            <a:r>
              <a:rPr lang="en-US" dirty="0" smtClean="0">
                <a:solidFill>
                  <a:srgbClr val="FF0000"/>
                </a:solidFill>
              </a:rPr>
              <a:t>National Register </a:t>
            </a:r>
            <a:r>
              <a:rPr lang="en-US" dirty="0" smtClean="0"/>
              <a:t>of clinical establishments within two years from the date of the commencement of this act;</a:t>
            </a:r>
          </a:p>
          <a:p>
            <a:pPr algn="just" eaLnBrk="1" hangingPunct="1">
              <a:buFont typeface="Wingdings" pitchFamily="2" charset="2"/>
              <a:buChar char="§"/>
            </a:pPr>
            <a:r>
              <a:rPr lang="en-US" dirty="0" smtClean="0">
                <a:solidFill>
                  <a:srgbClr val="FF0000"/>
                </a:solidFill>
              </a:rPr>
              <a:t>Classify</a:t>
            </a:r>
            <a:r>
              <a:rPr lang="en-US" dirty="0" smtClean="0"/>
              <a:t> the clinical establishments into different categories;</a:t>
            </a:r>
          </a:p>
          <a:p>
            <a:pPr algn="just" eaLnBrk="1" hangingPunct="1">
              <a:buFont typeface="Wingdings" pitchFamily="2" charset="2"/>
              <a:buChar char="§"/>
            </a:pPr>
            <a:r>
              <a:rPr lang="en-US" dirty="0" smtClean="0"/>
              <a:t>Develop the </a:t>
            </a:r>
            <a:r>
              <a:rPr lang="en-US" dirty="0" smtClean="0">
                <a:solidFill>
                  <a:srgbClr val="FF0000"/>
                </a:solidFill>
              </a:rPr>
              <a:t>minimum standards </a:t>
            </a:r>
            <a:r>
              <a:rPr lang="en-US" dirty="0" smtClean="0"/>
              <a:t>and their periodic review;</a:t>
            </a:r>
          </a:p>
        </p:txBody>
      </p:sp>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sz="4000" dirty="0" smtClean="0">
                <a:solidFill>
                  <a:srgbClr val="FF0000"/>
                </a:solidFill>
              </a:rPr>
              <a:t> </a:t>
            </a:r>
            <a:r>
              <a:rPr lang="en-US" sz="3600" dirty="0" smtClean="0">
                <a:solidFill>
                  <a:srgbClr val="FF0000"/>
                </a:solidFill>
              </a:rPr>
              <a:t>The National Councils functions</a:t>
            </a:r>
          </a:p>
        </p:txBody>
      </p:sp>
      <p:sp>
        <p:nvSpPr>
          <p:cNvPr id="3" name="Content Placeholder 2"/>
          <p:cNvSpPr>
            <a:spLocks noGrp="1"/>
          </p:cNvSpPr>
          <p:nvPr>
            <p:ph idx="1"/>
          </p:nvPr>
        </p:nvSpPr>
        <p:spPr>
          <a:xfrm>
            <a:off x="457200" y="2057400"/>
            <a:ext cx="8229600" cy="4068763"/>
          </a:xfrm>
        </p:spPr>
        <p:txBody>
          <a:bodyPr rtlCol="0">
            <a:normAutofit lnSpcReduction="10000"/>
          </a:bodyPr>
          <a:lstStyle/>
          <a:p>
            <a:pPr algn="just" eaLnBrk="1" fontAlgn="auto" hangingPunct="1">
              <a:spcAft>
                <a:spcPts val="0"/>
              </a:spcAft>
              <a:buFont typeface="Wingdings" pitchFamily="2" charset="2"/>
              <a:buChar char="§"/>
              <a:defRPr/>
            </a:pPr>
            <a:r>
              <a:rPr lang="en-US" dirty="0" smtClean="0">
                <a:solidFill>
                  <a:srgbClr val="FF0000"/>
                </a:solidFill>
              </a:rPr>
              <a:t>Determine</a:t>
            </a:r>
            <a:r>
              <a:rPr lang="en-US" dirty="0" smtClean="0"/>
              <a:t> within a period of two years from its establishment, the first set of </a:t>
            </a:r>
            <a:r>
              <a:rPr lang="en-US" dirty="0" smtClean="0">
                <a:solidFill>
                  <a:srgbClr val="FF0000"/>
                </a:solidFill>
              </a:rPr>
              <a:t>standards</a:t>
            </a:r>
            <a:r>
              <a:rPr lang="en-US" dirty="0" smtClean="0"/>
              <a:t> for ensuring proper healthcare by the clinical establishments;</a:t>
            </a:r>
          </a:p>
          <a:p>
            <a:pPr algn="just" eaLnBrk="1" fontAlgn="auto" hangingPunct="1">
              <a:spcAft>
                <a:spcPts val="0"/>
              </a:spcAft>
              <a:buFont typeface="Wingdings" pitchFamily="2" charset="2"/>
              <a:buChar char="§"/>
              <a:defRPr/>
            </a:pPr>
            <a:r>
              <a:rPr lang="en-US" dirty="0" smtClean="0">
                <a:solidFill>
                  <a:srgbClr val="FF0000"/>
                </a:solidFill>
              </a:rPr>
              <a:t>Collect</a:t>
            </a:r>
            <a:r>
              <a:rPr lang="en-US" dirty="0" smtClean="0"/>
              <a:t> the </a:t>
            </a:r>
            <a:r>
              <a:rPr lang="en-US" dirty="0" smtClean="0">
                <a:solidFill>
                  <a:srgbClr val="FF0000"/>
                </a:solidFill>
              </a:rPr>
              <a:t>statistics</a:t>
            </a:r>
            <a:r>
              <a:rPr lang="en-US" dirty="0" smtClean="0"/>
              <a:t> in respect of clinical establishments;</a:t>
            </a:r>
          </a:p>
          <a:p>
            <a:pPr algn="just" eaLnBrk="1" fontAlgn="auto" hangingPunct="1">
              <a:spcAft>
                <a:spcPts val="0"/>
              </a:spcAft>
              <a:buFont typeface="Wingdings" pitchFamily="2" charset="2"/>
              <a:buChar char="§"/>
              <a:defRPr/>
            </a:pPr>
            <a:r>
              <a:rPr lang="en-US" dirty="0" smtClean="0"/>
              <a:t>Perform any other function determined by the Central Government from time to time.</a:t>
            </a:r>
            <a:endParaRPr lang="en-US" dirty="0"/>
          </a:p>
        </p:txBody>
      </p:sp>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0" y="457200"/>
            <a:ext cx="5943600" cy="1600200"/>
          </a:xfrm>
        </p:spPr>
        <p:txBody>
          <a:bodyPr/>
          <a:lstStyle/>
          <a:p>
            <a:pPr eaLnBrk="1" hangingPunct="1"/>
            <a:r>
              <a:rPr lang="en-US" sz="4000" dirty="0" smtClean="0">
                <a:solidFill>
                  <a:srgbClr val="FF0000"/>
                </a:solidFill>
              </a:rPr>
              <a:t>State council for clinical establishments</a:t>
            </a:r>
          </a:p>
        </p:txBody>
      </p:sp>
      <p:sp>
        <p:nvSpPr>
          <p:cNvPr id="3" name="Content Placeholder 2"/>
          <p:cNvSpPr>
            <a:spLocks noGrp="1"/>
          </p:cNvSpPr>
          <p:nvPr>
            <p:ph idx="1"/>
          </p:nvPr>
        </p:nvSpPr>
        <p:spPr>
          <a:xfrm>
            <a:off x="457200" y="2133600"/>
            <a:ext cx="8229600" cy="3992563"/>
          </a:xfrm>
        </p:spPr>
        <p:txBody>
          <a:bodyPr rtlCol="0">
            <a:normAutofit/>
          </a:bodyPr>
          <a:lstStyle/>
          <a:p>
            <a:pPr eaLnBrk="1" fontAlgn="auto" hangingPunct="1">
              <a:spcAft>
                <a:spcPts val="0"/>
              </a:spcAft>
              <a:buFont typeface="Arial" pitchFamily="34" charset="0"/>
              <a:buNone/>
              <a:defRPr/>
            </a:pPr>
            <a:r>
              <a:rPr lang="en-US" dirty="0" smtClean="0"/>
              <a:t>Every state government shall constitute a state</a:t>
            </a:r>
          </a:p>
          <a:p>
            <a:pPr eaLnBrk="1" fontAlgn="auto" hangingPunct="1">
              <a:spcAft>
                <a:spcPts val="0"/>
              </a:spcAft>
              <a:buFont typeface="Arial" pitchFamily="34" charset="0"/>
              <a:buNone/>
              <a:defRPr/>
            </a:pPr>
            <a:r>
              <a:rPr lang="en-US" dirty="0" smtClean="0"/>
              <a:t>council for clinical establishments.</a:t>
            </a:r>
          </a:p>
          <a:p>
            <a:pPr marL="514350" indent="-514350">
              <a:buFont typeface="+mj-lt"/>
              <a:buAutoNum type="alphaLcPeriod"/>
              <a:defRPr/>
            </a:pPr>
            <a:r>
              <a:rPr lang="en-US" dirty="0" smtClean="0">
                <a:solidFill>
                  <a:srgbClr val="FF0000"/>
                </a:solidFill>
              </a:rPr>
              <a:t>Chairman</a:t>
            </a:r>
            <a:r>
              <a:rPr lang="en-US" dirty="0" smtClean="0"/>
              <a:t> - Secretary Health, </a:t>
            </a:r>
            <a:r>
              <a:rPr lang="en-US" i="1" dirty="0" smtClean="0"/>
              <a:t>ex officio post</a:t>
            </a:r>
            <a:r>
              <a:rPr lang="en-US" dirty="0" smtClean="0"/>
              <a:t>;</a:t>
            </a:r>
          </a:p>
          <a:p>
            <a:pPr marL="514350" indent="-514350">
              <a:buFont typeface="+mj-lt"/>
              <a:buAutoNum type="alphaLcPeriod"/>
              <a:defRPr/>
            </a:pPr>
            <a:r>
              <a:rPr lang="en-US" dirty="0" smtClean="0">
                <a:solidFill>
                  <a:srgbClr val="FF0000"/>
                </a:solidFill>
              </a:rPr>
              <a:t>Secretary</a:t>
            </a:r>
            <a:r>
              <a:rPr lang="en-US" dirty="0" smtClean="0"/>
              <a:t> - Director of Health Services, </a:t>
            </a:r>
            <a:r>
              <a:rPr lang="en-US" i="1" dirty="0" smtClean="0"/>
              <a:t>ex 		      officio post</a:t>
            </a:r>
            <a:endParaRPr lang="en-US" dirty="0" smtClean="0"/>
          </a:p>
        </p:txBody>
      </p:sp>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4000" dirty="0" smtClean="0">
                <a:solidFill>
                  <a:srgbClr val="FF0000"/>
                </a:solidFill>
              </a:rPr>
              <a:t>State council functions</a:t>
            </a:r>
          </a:p>
        </p:txBody>
      </p:sp>
      <p:sp>
        <p:nvSpPr>
          <p:cNvPr id="3" name="Content Placeholder 2"/>
          <p:cNvSpPr>
            <a:spLocks noGrp="1"/>
          </p:cNvSpPr>
          <p:nvPr>
            <p:ph idx="1"/>
          </p:nvPr>
        </p:nvSpPr>
        <p:spPr>
          <a:xfrm>
            <a:off x="457200" y="1524000"/>
            <a:ext cx="8229600" cy="5334000"/>
          </a:xfrm>
        </p:spPr>
        <p:txBody>
          <a:bodyPr rtlCol="0">
            <a:normAutofit lnSpcReduction="10000"/>
          </a:bodyPr>
          <a:lstStyle/>
          <a:p>
            <a:pPr marL="514350" indent="-514350" algn="just" eaLnBrk="1" fontAlgn="auto" hangingPunct="1">
              <a:spcAft>
                <a:spcPts val="0"/>
              </a:spcAft>
              <a:buFont typeface="+mj-lt"/>
              <a:buAutoNum type="alphaLcPeriod"/>
              <a:defRPr/>
            </a:pPr>
            <a:r>
              <a:rPr lang="en-US" dirty="0" smtClean="0"/>
              <a:t>Compiling and updating the </a:t>
            </a:r>
            <a:r>
              <a:rPr lang="en-US" dirty="0" smtClean="0">
                <a:solidFill>
                  <a:srgbClr val="FF0000"/>
                </a:solidFill>
              </a:rPr>
              <a:t>State Registers</a:t>
            </a:r>
            <a:r>
              <a:rPr lang="en-US" dirty="0" smtClean="0"/>
              <a:t> of clinical establishment;</a:t>
            </a:r>
          </a:p>
          <a:p>
            <a:pPr marL="514350" indent="-514350" algn="just" eaLnBrk="1" fontAlgn="auto" hangingPunct="1">
              <a:spcAft>
                <a:spcPts val="0"/>
              </a:spcAft>
              <a:buFont typeface="+mj-lt"/>
              <a:buAutoNum type="alphaLcPeriod"/>
              <a:defRPr/>
            </a:pPr>
            <a:r>
              <a:rPr lang="en-US" dirty="0" smtClean="0"/>
              <a:t>Sending </a:t>
            </a:r>
            <a:r>
              <a:rPr lang="en-US" dirty="0" smtClean="0">
                <a:solidFill>
                  <a:srgbClr val="FF0000"/>
                </a:solidFill>
              </a:rPr>
              <a:t>monthly returns</a:t>
            </a:r>
            <a:r>
              <a:rPr lang="en-US" dirty="0" smtClean="0"/>
              <a:t> for updating the National Register;</a:t>
            </a:r>
          </a:p>
          <a:p>
            <a:pPr marL="514350" indent="-514350" algn="just" eaLnBrk="1" fontAlgn="auto" hangingPunct="1">
              <a:spcAft>
                <a:spcPts val="0"/>
              </a:spcAft>
              <a:buFont typeface="+mj-lt"/>
              <a:buAutoNum type="alphaLcPeriod"/>
              <a:defRPr/>
            </a:pPr>
            <a:r>
              <a:rPr lang="en-US" dirty="0" smtClean="0"/>
              <a:t>Representing the State in the National Council;</a:t>
            </a:r>
          </a:p>
          <a:p>
            <a:pPr marL="514350" indent="-514350" algn="just" eaLnBrk="1" fontAlgn="auto" hangingPunct="1">
              <a:spcAft>
                <a:spcPts val="0"/>
              </a:spcAft>
              <a:buFont typeface="+mj-lt"/>
              <a:buAutoNum type="alphaLcPeriod"/>
              <a:defRPr/>
            </a:pPr>
            <a:r>
              <a:rPr lang="en-US" dirty="0" smtClean="0"/>
              <a:t>Hearing of </a:t>
            </a:r>
            <a:r>
              <a:rPr lang="en-US" dirty="0" smtClean="0">
                <a:solidFill>
                  <a:srgbClr val="FF0000"/>
                </a:solidFill>
              </a:rPr>
              <a:t>appeals</a:t>
            </a:r>
            <a:r>
              <a:rPr lang="en-US" dirty="0" smtClean="0"/>
              <a:t> against the orders of the authority; and</a:t>
            </a:r>
          </a:p>
          <a:p>
            <a:pPr marL="514350" indent="-514350" algn="just" eaLnBrk="1" fontAlgn="auto" hangingPunct="1">
              <a:spcAft>
                <a:spcPts val="0"/>
              </a:spcAft>
              <a:buFont typeface="+mj-lt"/>
              <a:buAutoNum type="alphaLcPeriod"/>
              <a:defRPr/>
            </a:pPr>
            <a:r>
              <a:rPr lang="en-US" dirty="0" smtClean="0"/>
              <a:t>Publication on </a:t>
            </a:r>
            <a:r>
              <a:rPr lang="en-US" dirty="0" smtClean="0">
                <a:solidFill>
                  <a:srgbClr val="FF0000"/>
                </a:solidFill>
              </a:rPr>
              <a:t>annual</a:t>
            </a:r>
            <a:r>
              <a:rPr lang="en-US" dirty="0" smtClean="0"/>
              <a:t> basis a </a:t>
            </a:r>
            <a:r>
              <a:rPr lang="en-US" dirty="0" smtClean="0">
                <a:solidFill>
                  <a:srgbClr val="FF0000"/>
                </a:solidFill>
              </a:rPr>
              <a:t>report</a:t>
            </a:r>
            <a:r>
              <a:rPr lang="en-US" dirty="0" smtClean="0"/>
              <a:t> on the state of implementation of standards within their respective states.</a:t>
            </a:r>
          </a:p>
        </p:txBody>
      </p:sp>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71600" y="228600"/>
            <a:ext cx="6629400" cy="1401762"/>
          </a:xfrm>
        </p:spPr>
        <p:txBody>
          <a:bodyPr/>
          <a:lstStyle/>
          <a:p>
            <a:pPr eaLnBrk="1" hangingPunct="1"/>
            <a:r>
              <a:rPr lang="en-US" sz="4000" dirty="0" smtClean="0">
                <a:solidFill>
                  <a:srgbClr val="FF0000"/>
                </a:solidFill>
              </a:rPr>
              <a:t>District registering authority</a:t>
            </a:r>
          </a:p>
        </p:txBody>
      </p:sp>
      <p:sp>
        <p:nvSpPr>
          <p:cNvPr id="3" name="Content Placeholder 2"/>
          <p:cNvSpPr>
            <a:spLocks noGrp="1"/>
          </p:cNvSpPr>
          <p:nvPr>
            <p:ph idx="1"/>
          </p:nvPr>
        </p:nvSpPr>
        <p:spPr>
          <a:xfrm>
            <a:off x="457200" y="1905000"/>
            <a:ext cx="8229600" cy="4572000"/>
          </a:xfrm>
        </p:spPr>
        <p:txBody>
          <a:bodyPr rtlCol="0">
            <a:normAutofit fontScale="92500" lnSpcReduction="10000"/>
          </a:bodyPr>
          <a:lstStyle/>
          <a:p>
            <a:pPr eaLnBrk="1" fontAlgn="auto" hangingPunct="1">
              <a:spcAft>
                <a:spcPts val="0"/>
              </a:spcAft>
              <a:buFont typeface="Arial" pitchFamily="34" charset="0"/>
              <a:buNone/>
              <a:defRPr/>
            </a:pPr>
            <a:r>
              <a:rPr lang="en-US" dirty="0" smtClean="0"/>
              <a:t>The state government shall, set-up </a:t>
            </a:r>
          </a:p>
          <a:p>
            <a:pPr eaLnBrk="1" fontAlgn="auto" hangingPunct="1">
              <a:spcAft>
                <a:spcPts val="0"/>
              </a:spcAft>
              <a:buFont typeface="Arial" pitchFamily="34" charset="0"/>
              <a:buNone/>
              <a:defRPr/>
            </a:pPr>
            <a:r>
              <a:rPr lang="en-US" dirty="0" smtClean="0">
                <a:solidFill>
                  <a:srgbClr val="FF0000"/>
                </a:solidFill>
              </a:rPr>
              <a:t>District Registering Authority.</a:t>
            </a:r>
          </a:p>
          <a:p>
            <a:pPr marL="514350" indent="-514350" eaLnBrk="1" fontAlgn="auto" hangingPunct="1">
              <a:spcAft>
                <a:spcPts val="0"/>
              </a:spcAft>
              <a:buFont typeface="+mj-lt"/>
              <a:buAutoNum type="alphaLcPeriod"/>
              <a:defRPr/>
            </a:pPr>
            <a:r>
              <a:rPr lang="en-US" dirty="0" smtClean="0"/>
              <a:t>District Collector  - Chairperson</a:t>
            </a:r>
          </a:p>
          <a:p>
            <a:pPr marL="514350" indent="-514350" eaLnBrk="1" fontAlgn="auto" hangingPunct="1">
              <a:spcAft>
                <a:spcPts val="0"/>
              </a:spcAft>
              <a:buFont typeface="+mj-lt"/>
              <a:buAutoNum type="alphaLcPeriod"/>
              <a:defRPr/>
            </a:pPr>
            <a:r>
              <a:rPr lang="en-US" dirty="0" smtClean="0"/>
              <a:t>District Health Officer – Convener</a:t>
            </a:r>
          </a:p>
          <a:p>
            <a:pPr marL="514350" indent="-514350" eaLnBrk="1" fontAlgn="auto" hangingPunct="1">
              <a:spcAft>
                <a:spcPts val="0"/>
              </a:spcAft>
              <a:buFont typeface="+mj-lt"/>
              <a:buAutoNum type="alphaLcPeriod"/>
              <a:defRPr/>
            </a:pPr>
            <a:r>
              <a:rPr lang="en-US" dirty="0" smtClean="0"/>
              <a:t>3 members</a:t>
            </a:r>
          </a:p>
          <a:p>
            <a:pPr marL="1314450" lvl="2" indent="-514350" eaLnBrk="1" fontAlgn="auto" hangingPunct="1">
              <a:spcAft>
                <a:spcPts val="0"/>
              </a:spcAft>
              <a:buFont typeface="+mj-lt"/>
              <a:buAutoNum type="arabicPeriod"/>
              <a:defRPr/>
            </a:pPr>
            <a:r>
              <a:rPr lang="en-US" sz="3200" dirty="0" smtClean="0"/>
              <a:t>From </a:t>
            </a:r>
            <a:r>
              <a:rPr lang="en-US" sz="3200" dirty="0" smtClean="0">
                <a:solidFill>
                  <a:srgbClr val="FF0000"/>
                </a:solidFill>
              </a:rPr>
              <a:t>Police</a:t>
            </a:r>
          </a:p>
          <a:p>
            <a:pPr marL="1314450" lvl="2" indent="-514350">
              <a:buFont typeface="+mj-lt"/>
              <a:buAutoNum type="arabicPeriod"/>
              <a:defRPr/>
            </a:pPr>
            <a:r>
              <a:rPr lang="en-US" sz="3200" dirty="0" smtClean="0"/>
              <a:t>Senior level officer of the Local Self Government at District Level</a:t>
            </a:r>
          </a:p>
          <a:p>
            <a:pPr marL="1314450" lvl="2" indent="-514350" eaLnBrk="1" fontAlgn="auto" hangingPunct="1">
              <a:spcAft>
                <a:spcPts val="0"/>
              </a:spcAft>
              <a:buFont typeface="+mj-lt"/>
              <a:buAutoNum type="arabicPeriod"/>
              <a:defRPr/>
            </a:pPr>
            <a:r>
              <a:rPr lang="en-US" sz="3200" dirty="0" smtClean="0"/>
              <a:t>From Professional association</a:t>
            </a:r>
          </a:p>
        </p:txBody>
      </p:sp>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sz="4000" dirty="0" smtClean="0">
                <a:solidFill>
                  <a:srgbClr val="FF0000"/>
                </a:solidFill>
              </a:rPr>
              <a:t>District Registering Authority</a:t>
            </a:r>
            <a:br>
              <a:rPr lang="en-US" sz="4000" dirty="0" smtClean="0">
                <a:solidFill>
                  <a:srgbClr val="FF0000"/>
                </a:solidFill>
              </a:rPr>
            </a:br>
            <a:r>
              <a:rPr lang="en-US" sz="4000" dirty="0" smtClean="0">
                <a:solidFill>
                  <a:srgbClr val="FF0000"/>
                </a:solidFill>
              </a:rPr>
              <a:t> functions</a:t>
            </a:r>
          </a:p>
        </p:txBody>
      </p:sp>
      <p:sp>
        <p:nvSpPr>
          <p:cNvPr id="3" name="Content Placeholder 2"/>
          <p:cNvSpPr>
            <a:spLocks noGrp="1"/>
          </p:cNvSpPr>
          <p:nvPr>
            <p:ph idx="1"/>
          </p:nvPr>
        </p:nvSpPr>
        <p:spPr>
          <a:xfrm>
            <a:off x="457200" y="1828800"/>
            <a:ext cx="8229600" cy="4800600"/>
          </a:xfrm>
        </p:spPr>
        <p:txBody>
          <a:bodyPr rtlCol="0">
            <a:normAutofit fontScale="92500" lnSpcReduction="20000"/>
          </a:bodyPr>
          <a:lstStyle/>
          <a:p>
            <a:pPr eaLnBrk="1" fontAlgn="auto" hangingPunct="1">
              <a:spcAft>
                <a:spcPts val="0"/>
              </a:spcAft>
              <a:buFont typeface="Arial" pitchFamily="34" charset="0"/>
              <a:buNone/>
              <a:defRPr/>
            </a:pPr>
            <a:r>
              <a:rPr lang="en-US" dirty="0" smtClean="0"/>
              <a:t>The District registering authority shall be</a:t>
            </a:r>
          </a:p>
          <a:p>
            <a:pPr eaLnBrk="1" fontAlgn="auto" hangingPunct="1">
              <a:spcAft>
                <a:spcPts val="0"/>
              </a:spcAft>
              <a:buFont typeface="Arial" pitchFamily="34" charset="0"/>
              <a:buNone/>
              <a:defRPr/>
            </a:pPr>
            <a:r>
              <a:rPr lang="en-US" dirty="0" smtClean="0"/>
              <a:t>responsible for</a:t>
            </a:r>
          </a:p>
          <a:p>
            <a:pPr eaLnBrk="1" fontAlgn="auto" hangingPunct="1">
              <a:spcAft>
                <a:spcPts val="0"/>
              </a:spcAft>
              <a:buFont typeface="Wingdings" pitchFamily="2" charset="2"/>
              <a:buChar char="§"/>
              <a:defRPr/>
            </a:pPr>
            <a:r>
              <a:rPr lang="en-US" dirty="0" smtClean="0"/>
              <a:t>Grant, renewal, suspension or cancellation of registration </a:t>
            </a:r>
          </a:p>
          <a:p>
            <a:pPr eaLnBrk="1" fontAlgn="auto" hangingPunct="1">
              <a:spcAft>
                <a:spcPts val="0"/>
              </a:spcAft>
              <a:buFont typeface="Wingdings" pitchFamily="2" charset="2"/>
              <a:buChar char="§"/>
              <a:defRPr/>
            </a:pPr>
            <a:r>
              <a:rPr lang="en-US" dirty="0" smtClean="0"/>
              <a:t>Enforcing compliance</a:t>
            </a:r>
          </a:p>
          <a:p>
            <a:pPr eaLnBrk="1" fontAlgn="auto" hangingPunct="1">
              <a:spcAft>
                <a:spcPts val="0"/>
              </a:spcAft>
              <a:buFont typeface="Wingdings" pitchFamily="2" charset="2"/>
              <a:buChar char="§"/>
              <a:defRPr/>
            </a:pPr>
            <a:r>
              <a:rPr lang="en-US" dirty="0" smtClean="0"/>
              <a:t>Investigation of complaints</a:t>
            </a:r>
          </a:p>
          <a:p>
            <a:pPr eaLnBrk="1" fontAlgn="auto" hangingPunct="1">
              <a:spcAft>
                <a:spcPts val="0"/>
              </a:spcAft>
              <a:buFont typeface="Wingdings" pitchFamily="2" charset="2"/>
              <a:buChar char="§"/>
              <a:defRPr/>
            </a:pPr>
            <a:r>
              <a:rPr lang="en-US" dirty="0" smtClean="0"/>
              <a:t>Preparation and submission of report</a:t>
            </a:r>
          </a:p>
          <a:p>
            <a:pPr eaLnBrk="1" fontAlgn="auto" hangingPunct="1">
              <a:spcAft>
                <a:spcPts val="0"/>
              </a:spcAft>
              <a:buFont typeface="Arial" pitchFamily="34" charset="0"/>
              <a:buNone/>
              <a:defRPr/>
            </a:pPr>
            <a:r>
              <a:rPr lang="en-US" dirty="0" smtClean="0"/>
              <a:t>The </a:t>
            </a:r>
            <a:r>
              <a:rPr lang="en-US" dirty="0" smtClean="0">
                <a:solidFill>
                  <a:srgbClr val="FF0000"/>
                </a:solidFill>
              </a:rPr>
              <a:t>District Health Officer / Chief Medical Officer</a:t>
            </a:r>
          </a:p>
          <a:p>
            <a:pPr eaLnBrk="1" fontAlgn="auto" hangingPunct="1">
              <a:spcAft>
                <a:spcPts val="0"/>
              </a:spcAft>
              <a:buFont typeface="Arial" pitchFamily="34" charset="0"/>
              <a:buNone/>
              <a:defRPr/>
            </a:pPr>
            <a:r>
              <a:rPr lang="en-US" dirty="0" smtClean="0"/>
              <a:t>shall exercise the powers of the district health</a:t>
            </a:r>
          </a:p>
          <a:p>
            <a:pPr eaLnBrk="1" fontAlgn="auto" hangingPunct="1">
              <a:spcAft>
                <a:spcPts val="0"/>
              </a:spcAft>
              <a:buFont typeface="Arial" pitchFamily="34" charset="0"/>
              <a:buNone/>
              <a:defRPr/>
            </a:pPr>
            <a:r>
              <a:rPr lang="en-US" dirty="0" smtClean="0"/>
              <a:t>authority</a:t>
            </a:r>
          </a:p>
        </p:txBody>
      </p:sp>
    </p:spTree>
  </p:cSld>
  <p:clrMapOvr>
    <a:masterClrMapping/>
  </p:clrMapOvr>
  <p:transition spd="slow">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sz="4000" dirty="0" smtClean="0">
                <a:solidFill>
                  <a:srgbClr val="FF0000"/>
                </a:solidFill>
              </a:rPr>
              <a:t>The Process Of Registration</a:t>
            </a:r>
          </a:p>
        </p:txBody>
      </p:sp>
      <p:sp>
        <p:nvSpPr>
          <p:cNvPr id="15363" name="Content Placeholder 2"/>
          <p:cNvSpPr>
            <a:spLocks noGrp="1"/>
          </p:cNvSpPr>
          <p:nvPr>
            <p:ph idx="1"/>
          </p:nvPr>
        </p:nvSpPr>
        <p:spPr>
          <a:xfrm>
            <a:off x="457200" y="2133600"/>
            <a:ext cx="8229600" cy="3992563"/>
          </a:xfrm>
        </p:spPr>
        <p:txBody>
          <a:bodyPr>
            <a:normAutofit/>
          </a:bodyPr>
          <a:lstStyle/>
          <a:p>
            <a:pPr marL="514350" indent="-514350" eaLnBrk="1" hangingPunct="1">
              <a:buFont typeface="Wingdings" pitchFamily="2" charset="2"/>
              <a:buChar char="§"/>
            </a:pPr>
            <a:r>
              <a:rPr lang="en-US" dirty="0" smtClean="0"/>
              <a:t>Provisional registration within 10 days </a:t>
            </a:r>
          </a:p>
          <a:p>
            <a:pPr marL="514350" indent="-514350" eaLnBrk="1" hangingPunct="1">
              <a:buFont typeface="Wingdings" pitchFamily="2" charset="2"/>
              <a:buChar char="§"/>
            </a:pPr>
            <a:r>
              <a:rPr lang="en-US" dirty="0" smtClean="0"/>
              <a:t>Inspection</a:t>
            </a:r>
          </a:p>
          <a:p>
            <a:pPr marL="514350" indent="-514350">
              <a:buFont typeface="Wingdings" pitchFamily="2" charset="2"/>
              <a:buChar char="§"/>
            </a:pPr>
            <a:r>
              <a:rPr lang="en-US" dirty="0" smtClean="0"/>
              <a:t>Compilation Of Standards for Permanent registration</a:t>
            </a:r>
          </a:p>
          <a:p>
            <a:pPr marL="514350" indent="-514350" eaLnBrk="1" hangingPunct="1">
              <a:buFont typeface="Wingdings" pitchFamily="2" charset="2"/>
              <a:buChar char="§"/>
            </a:pPr>
            <a:r>
              <a:rPr lang="en-US" dirty="0" smtClean="0"/>
              <a:t>Permanent registration</a:t>
            </a:r>
          </a:p>
          <a:p>
            <a:pPr marL="514350" indent="-514350" eaLnBrk="1" hangingPunct="1">
              <a:buFont typeface="Wingdings" pitchFamily="2" charset="2"/>
              <a:buChar char="§"/>
            </a:pPr>
            <a:r>
              <a:rPr lang="en-US" dirty="0" smtClean="0"/>
              <a:t>The certificate shall be valid for a period of five years from the date of issue.</a:t>
            </a:r>
          </a:p>
          <a:p>
            <a:pPr marL="514350" indent="-514350" eaLnBrk="1" hangingPunct="1">
              <a:buFont typeface="Wingdings" pitchFamily="2" charset="2"/>
              <a:buChar char="§"/>
            </a:pPr>
            <a:endParaRPr lang="en-US" dirty="0" smtClean="0"/>
          </a:p>
        </p:txBody>
      </p:sp>
    </p:spTree>
  </p:cSld>
  <p:clrMapOvr>
    <a:masterClrMapping/>
  </p:clrMapOvr>
  <p:transition spd="slow">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Provisional Certificate</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fontScale="77500" lnSpcReduction="20000"/>
          </a:bodyPr>
          <a:lstStyle/>
          <a:p>
            <a:r>
              <a:rPr lang="en-US" dirty="0" smtClean="0"/>
              <a:t>After the commencement of the act,</a:t>
            </a:r>
          </a:p>
          <a:p>
            <a:pPr>
              <a:buNone/>
            </a:pPr>
            <a:r>
              <a:rPr lang="en-US" dirty="0" smtClean="0"/>
              <a:t>	we have to apply within</a:t>
            </a:r>
          </a:p>
          <a:p>
            <a:pPr lvl="1"/>
            <a:r>
              <a:rPr lang="en-US" dirty="0" smtClean="0"/>
              <a:t>6 Months for new establishments</a:t>
            </a:r>
          </a:p>
          <a:p>
            <a:pPr lvl="1"/>
            <a:r>
              <a:rPr lang="en-US" dirty="0" smtClean="0"/>
              <a:t>12 </a:t>
            </a:r>
            <a:r>
              <a:rPr lang="en-US" dirty="0"/>
              <a:t>Months for </a:t>
            </a:r>
            <a:r>
              <a:rPr lang="en-US" dirty="0" smtClean="0"/>
              <a:t>existing establishments</a:t>
            </a:r>
            <a:endParaRPr lang="en-US" dirty="0"/>
          </a:p>
          <a:p>
            <a:r>
              <a:rPr lang="en-US" dirty="0" smtClean="0"/>
              <a:t>Apply by post or in person or online.</a:t>
            </a:r>
          </a:p>
          <a:p>
            <a:r>
              <a:rPr lang="en-US" dirty="0" smtClean="0"/>
              <a:t>Within </a:t>
            </a:r>
            <a:r>
              <a:rPr lang="en-US" dirty="0" smtClean="0">
                <a:solidFill>
                  <a:srgbClr val="FF0000"/>
                </a:solidFill>
              </a:rPr>
              <a:t>10</a:t>
            </a:r>
            <a:r>
              <a:rPr lang="en-US" dirty="0" smtClean="0"/>
              <a:t> Days,</a:t>
            </a:r>
            <a:r>
              <a:rPr lang="en-US" dirty="0"/>
              <a:t> </a:t>
            </a:r>
            <a:r>
              <a:rPr lang="en-US" dirty="0" smtClean="0"/>
              <a:t>DHO / CMO </a:t>
            </a:r>
            <a:r>
              <a:rPr lang="en-US" dirty="0"/>
              <a:t>will issue the </a:t>
            </a:r>
            <a:r>
              <a:rPr lang="en-US" dirty="0" smtClean="0"/>
              <a:t>provisional certificate</a:t>
            </a:r>
          </a:p>
          <a:p>
            <a:r>
              <a:rPr lang="en-US" dirty="0" smtClean="0">
                <a:solidFill>
                  <a:srgbClr val="FF0000"/>
                </a:solidFill>
              </a:rPr>
              <a:t>No inquiry </a:t>
            </a:r>
            <a:r>
              <a:rPr lang="en-US" dirty="0" smtClean="0"/>
              <a:t>prior to grant of provisional registration</a:t>
            </a:r>
          </a:p>
          <a:p>
            <a:r>
              <a:rPr lang="en-US" dirty="0" smtClean="0"/>
              <a:t>Validity </a:t>
            </a:r>
            <a:r>
              <a:rPr lang="en-US" dirty="0"/>
              <a:t>of provisional </a:t>
            </a:r>
            <a:r>
              <a:rPr lang="en-US" dirty="0" smtClean="0"/>
              <a:t>registration - </a:t>
            </a:r>
            <a:r>
              <a:rPr lang="en-US" dirty="0" smtClean="0">
                <a:solidFill>
                  <a:srgbClr val="FF0000"/>
                </a:solidFill>
              </a:rPr>
              <a:t>1 year</a:t>
            </a:r>
          </a:p>
          <a:p>
            <a:r>
              <a:rPr lang="en-US" dirty="0" smtClean="0"/>
              <a:t>In the event of </a:t>
            </a:r>
            <a:r>
              <a:rPr lang="en-US" dirty="0" smtClean="0">
                <a:solidFill>
                  <a:srgbClr val="FF0000"/>
                </a:solidFill>
              </a:rPr>
              <a:t>change of </a:t>
            </a:r>
            <a:r>
              <a:rPr lang="en-US" dirty="0" smtClean="0"/>
              <a:t>category or location or ceasing of function, the establishment has to surrender its certificate &amp; </a:t>
            </a:r>
            <a:r>
              <a:rPr lang="en-US" dirty="0" smtClean="0">
                <a:solidFill>
                  <a:srgbClr val="FF0000"/>
                </a:solidFill>
              </a:rPr>
              <a:t>apply afresh</a:t>
            </a:r>
            <a:endParaRPr lang="en-US" dirty="0">
              <a:solidFill>
                <a:srgbClr val="FF0000"/>
              </a:solidFill>
            </a:endParaRPr>
          </a:p>
        </p:txBody>
      </p:sp>
    </p:spTree>
    <p:extLst>
      <p:ext uri="{BB962C8B-B14F-4D97-AF65-F5344CB8AC3E}">
        <p14:creationId xmlns:p14="http://schemas.microsoft.com/office/powerpoint/2010/main" xmlns="" val="2281192945"/>
      </p:ext>
    </p:extLst>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rgbClr val="FF0000"/>
                </a:solidFill>
              </a:rPr>
              <a:t>Provisional Certificate</a:t>
            </a:r>
            <a:br>
              <a:rPr lang="en-US" dirty="0" smtClean="0">
                <a:solidFill>
                  <a:srgbClr val="FF0000"/>
                </a:solidFill>
              </a:rPr>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76400" y="1600200"/>
            <a:ext cx="6053279" cy="4933950"/>
          </a:xfrm>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518105982"/>
      </p:ext>
    </p:extLst>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cstate="print"/>
          <a:stretch>
            <a:fillRect/>
          </a:stretch>
        </p:blipFill>
        <p:spPr>
          <a:xfrm>
            <a:off x="1600200" y="304800"/>
            <a:ext cx="6172200" cy="6291157"/>
          </a:xfrm>
          <a:prstGeom prst="rect">
            <a:avLst/>
          </a:prstGeom>
        </p:spPr>
      </p:pic>
    </p:spTree>
    <p:extLst>
      <p:ext uri="{BB962C8B-B14F-4D97-AF65-F5344CB8AC3E}">
        <p14:creationId xmlns:p14="http://schemas.microsoft.com/office/powerpoint/2010/main" xmlns="" val="4034093184"/>
      </p:ext>
    </p:extLst>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Slide Number Placeholder 6"/>
          <p:cNvSpPr>
            <a:spLocks noGrp="1"/>
          </p:cNvSpPr>
          <p:nvPr>
            <p:ph type="sldNum" sz="quarter" idx="12"/>
          </p:nvPr>
        </p:nvSpPr>
        <p:spPr/>
        <p:txBody>
          <a:bodyPr/>
          <a:lstStyle/>
          <a:p>
            <a:fld id="{F04F7A0C-1AB3-43E3-9EB2-28940F534959}" type="slidenum">
              <a:rPr lang="en-US" smtClean="0"/>
              <a:pPr/>
              <a:t>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0" y="381000"/>
            <a:ext cx="9070060" cy="6858000"/>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dirty="0" smtClean="0">
                <a:solidFill>
                  <a:srgbClr val="FF0000"/>
                </a:solidFill>
              </a:rPr>
              <a:t>Conditions For </a:t>
            </a:r>
            <a:br>
              <a:rPr lang="en-US" dirty="0" smtClean="0">
                <a:solidFill>
                  <a:srgbClr val="FF0000"/>
                </a:solidFill>
              </a:rPr>
            </a:br>
            <a:r>
              <a:rPr lang="en-US" dirty="0" smtClean="0">
                <a:solidFill>
                  <a:srgbClr val="FF0000"/>
                </a:solidFill>
              </a:rPr>
              <a:t>Registration &amp; Continuance</a:t>
            </a:r>
          </a:p>
        </p:txBody>
      </p:sp>
      <p:sp>
        <p:nvSpPr>
          <p:cNvPr id="3" name="Content Placeholder 2"/>
          <p:cNvSpPr>
            <a:spLocks noGrp="1"/>
          </p:cNvSpPr>
          <p:nvPr>
            <p:ph idx="1"/>
          </p:nvPr>
        </p:nvSpPr>
        <p:spPr>
          <a:xfrm>
            <a:off x="457200" y="1752600"/>
            <a:ext cx="8229600" cy="4876800"/>
          </a:xfrm>
        </p:spPr>
        <p:txBody>
          <a:bodyPr rtlCol="0">
            <a:normAutofit lnSpcReduction="10000"/>
          </a:bodyPr>
          <a:lstStyle/>
          <a:p>
            <a:pPr eaLnBrk="1" fontAlgn="auto" hangingPunct="1">
              <a:spcAft>
                <a:spcPts val="0"/>
              </a:spcAft>
              <a:buFont typeface="Arial" pitchFamily="34" charset="0"/>
              <a:buNone/>
              <a:defRPr/>
            </a:pPr>
            <a:r>
              <a:rPr lang="en-US" dirty="0" smtClean="0"/>
              <a:t>Every clinical establishment shall fulfill the</a:t>
            </a:r>
          </a:p>
          <a:p>
            <a:pPr eaLnBrk="1" fontAlgn="auto" hangingPunct="1">
              <a:spcAft>
                <a:spcPts val="0"/>
              </a:spcAft>
              <a:buFont typeface="Arial" pitchFamily="34" charset="0"/>
              <a:buNone/>
              <a:defRPr/>
            </a:pPr>
            <a:r>
              <a:rPr lang="en-US" dirty="0" smtClean="0"/>
              <a:t>following conditions, namely :-</a:t>
            </a:r>
          </a:p>
          <a:p>
            <a:pPr marL="571500" indent="-571500" eaLnBrk="1" fontAlgn="auto" hangingPunct="1">
              <a:spcAft>
                <a:spcPts val="0"/>
              </a:spcAft>
              <a:buFont typeface="+mj-lt"/>
              <a:buAutoNum type="romanUcPeriod"/>
              <a:defRPr/>
            </a:pPr>
            <a:r>
              <a:rPr lang="en-US" dirty="0" smtClean="0"/>
              <a:t>The </a:t>
            </a:r>
            <a:r>
              <a:rPr lang="en-US" dirty="0" smtClean="0">
                <a:solidFill>
                  <a:srgbClr val="FF0000"/>
                </a:solidFill>
              </a:rPr>
              <a:t>minimum standards</a:t>
            </a:r>
            <a:r>
              <a:rPr lang="en-US" dirty="0" smtClean="0"/>
              <a:t> of facilities and services as may be prescribed;</a:t>
            </a:r>
          </a:p>
          <a:p>
            <a:pPr marL="571500" indent="-571500" eaLnBrk="1" fontAlgn="auto" hangingPunct="1">
              <a:spcAft>
                <a:spcPts val="0"/>
              </a:spcAft>
              <a:buFont typeface="+mj-lt"/>
              <a:buAutoNum type="romanUcPeriod"/>
              <a:defRPr/>
            </a:pPr>
            <a:r>
              <a:rPr lang="en-US" dirty="0" smtClean="0"/>
              <a:t>The </a:t>
            </a:r>
            <a:r>
              <a:rPr lang="en-US" dirty="0" smtClean="0">
                <a:solidFill>
                  <a:srgbClr val="FF0000"/>
                </a:solidFill>
              </a:rPr>
              <a:t>minimum</a:t>
            </a:r>
            <a:r>
              <a:rPr lang="en-US" dirty="0" smtClean="0"/>
              <a:t> requirement of </a:t>
            </a:r>
            <a:r>
              <a:rPr lang="en-US" dirty="0" smtClean="0">
                <a:solidFill>
                  <a:srgbClr val="FF0000"/>
                </a:solidFill>
              </a:rPr>
              <a:t>personnel</a:t>
            </a:r>
            <a:r>
              <a:rPr lang="en-US" dirty="0" smtClean="0"/>
              <a:t> as may be prescribed;</a:t>
            </a:r>
          </a:p>
          <a:p>
            <a:pPr marL="571500" indent="-571500" eaLnBrk="1" fontAlgn="auto" hangingPunct="1">
              <a:spcAft>
                <a:spcPts val="0"/>
              </a:spcAft>
              <a:buFont typeface="+mj-lt"/>
              <a:buAutoNum type="romanUcPeriod"/>
              <a:defRPr/>
            </a:pPr>
            <a:r>
              <a:rPr lang="en-US" dirty="0" smtClean="0"/>
              <a:t>Provisions for </a:t>
            </a:r>
            <a:r>
              <a:rPr lang="en-US" dirty="0" smtClean="0">
                <a:solidFill>
                  <a:srgbClr val="FF0000"/>
                </a:solidFill>
              </a:rPr>
              <a:t>maintenance of records </a:t>
            </a:r>
            <a:r>
              <a:rPr lang="en-US" dirty="0" smtClean="0"/>
              <a:t>and reporting  as may be prescribed;</a:t>
            </a:r>
          </a:p>
          <a:p>
            <a:pPr marL="571500" indent="-571500" eaLnBrk="1" fontAlgn="auto" hangingPunct="1">
              <a:spcAft>
                <a:spcPts val="0"/>
              </a:spcAft>
              <a:buFont typeface="+mj-lt"/>
              <a:buAutoNum type="romanUcPeriod"/>
              <a:defRPr/>
            </a:pPr>
            <a:r>
              <a:rPr lang="en-US" dirty="0" smtClean="0"/>
              <a:t>Such other conditions as may be prescribed.</a:t>
            </a:r>
          </a:p>
          <a:p>
            <a:pPr marL="571500" indent="-571500" eaLnBrk="1" fontAlgn="auto" hangingPunct="1">
              <a:spcAft>
                <a:spcPts val="0"/>
              </a:spcAft>
              <a:buFont typeface="+mj-lt"/>
              <a:buAutoNum type="romanUcPeriod"/>
              <a:defRPr/>
            </a:pPr>
            <a:endParaRPr lang="en-US" dirty="0" smtClean="0"/>
          </a:p>
        </p:txBody>
      </p:sp>
    </p:spTree>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solidFill>
                  <a:srgbClr val="FF0000"/>
                </a:solidFill>
              </a:rPr>
              <a:t>Mandatory Clause</a:t>
            </a:r>
          </a:p>
        </p:txBody>
      </p:sp>
      <p:sp>
        <p:nvSpPr>
          <p:cNvPr id="17411" name="Content Placeholder 2"/>
          <p:cNvSpPr>
            <a:spLocks noGrp="1"/>
          </p:cNvSpPr>
          <p:nvPr>
            <p:ph idx="1"/>
          </p:nvPr>
        </p:nvSpPr>
        <p:spPr>
          <a:xfrm>
            <a:off x="457200" y="2133600"/>
            <a:ext cx="8229600" cy="3992563"/>
          </a:xfrm>
        </p:spPr>
        <p:txBody>
          <a:bodyPr/>
          <a:lstStyle/>
          <a:p>
            <a:pPr eaLnBrk="1" hangingPunct="1">
              <a:buFont typeface="Arial" charset="0"/>
              <a:buNone/>
            </a:pPr>
            <a:r>
              <a:rPr lang="en-US" dirty="0" smtClean="0"/>
              <a:t>The clinical establishment shall undertake to </a:t>
            </a:r>
            <a:r>
              <a:rPr lang="en-US" dirty="0" smtClean="0">
                <a:solidFill>
                  <a:srgbClr val="FF0000"/>
                </a:solidFill>
              </a:rPr>
              <a:t>provide</a:t>
            </a:r>
            <a:r>
              <a:rPr lang="en-US" dirty="0" smtClean="0"/>
              <a:t>, within the </a:t>
            </a:r>
            <a:r>
              <a:rPr lang="en-US" dirty="0" smtClean="0">
                <a:solidFill>
                  <a:srgbClr val="FF0000"/>
                </a:solidFill>
              </a:rPr>
              <a:t>staff</a:t>
            </a:r>
            <a:r>
              <a:rPr lang="en-US" dirty="0" smtClean="0"/>
              <a:t> and </a:t>
            </a:r>
            <a:r>
              <a:rPr lang="en-US" dirty="0" smtClean="0">
                <a:solidFill>
                  <a:srgbClr val="FF0000"/>
                </a:solidFill>
              </a:rPr>
              <a:t>facilities</a:t>
            </a:r>
            <a:r>
              <a:rPr lang="en-US" dirty="0" smtClean="0"/>
              <a:t> available, such medical examination and treatment as may be required to </a:t>
            </a:r>
            <a:r>
              <a:rPr lang="en-US" dirty="0" err="1" smtClean="0">
                <a:solidFill>
                  <a:srgbClr val="FF0000"/>
                </a:solidFill>
              </a:rPr>
              <a:t>stabilise</a:t>
            </a:r>
            <a:r>
              <a:rPr lang="en-US" dirty="0" smtClean="0"/>
              <a:t> the emergency medical condition of </a:t>
            </a:r>
            <a:r>
              <a:rPr lang="en-US" dirty="0" smtClean="0">
                <a:solidFill>
                  <a:srgbClr val="FF0000"/>
                </a:solidFill>
              </a:rPr>
              <a:t>any individual </a:t>
            </a:r>
            <a:r>
              <a:rPr lang="en-US" dirty="0" smtClean="0"/>
              <a:t>who comes or is brought to such clinical establishment.</a:t>
            </a:r>
          </a:p>
        </p:txBody>
      </p:sp>
    </p:spTree>
  </p:cSld>
  <p:clrMapOvr>
    <a:masterClrMapping/>
  </p:clrMapOvr>
  <p:transition spd="slow">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solidFill>
                  <a:srgbClr val="FF0000"/>
                </a:solidFill>
              </a:rPr>
              <a:t>RULES</a:t>
            </a:r>
          </a:p>
        </p:txBody>
      </p:sp>
      <p:sp>
        <p:nvSpPr>
          <p:cNvPr id="18435" name="Content Placeholder 2"/>
          <p:cNvSpPr>
            <a:spLocks noGrp="1"/>
          </p:cNvSpPr>
          <p:nvPr>
            <p:ph idx="1"/>
          </p:nvPr>
        </p:nvSpPr>
        <p:spPr>
          <a:xfrm>
            <a:off x="381000" y="1828800"/>
            <a:ext cx="8229600" cy="4572000"/>
          </a:xfrm>
        </p:spPr>
        <p:txBody>
          <a:bodyPr>
            <a:normAutofit/>
          </a:bodyPr>
          <a:lstStyle/>
          <a:p>
            <a:pPr algn="just" eaLnBrk="1" hangingPunct="1">
              <a:buNone/>
            </a:pPr>
            <a:r>
              <a:rPr lang="en-US" dirty="0" smtClean="0"/>
              <a:t>Monetary penalty </a:t>
            </a:r>
          </a:p>
          <a:p>
            <a:pPr algn="just" eaLnBrk="1" hangingPunct="1">
              <a:buFont typeface="Wingdings" pitchFamily="2" charset="2"/>
              <a:buChar char="§"/>
            </a:pPr>
            <a:r>
              <a:rPr lang="en-US" dirty="0" smtClean="0"/>
              <a:t>for non-registration</a:t>
            </a:r>
          </a:p>
          <a:p>
            <a:pPr algn="just" eaLnBrk="1" hangingPunct="1">
              <a:buFont typeface="Wingdings" pitchFamily="2" charset="2"/>
              <a:buChar char="§"/>
            </a:pPr>
            <a:r>
              <a:rPr lang="en-US" dirty="0" smtClean="0"/>
              <a:t>Disobedience of order, obstruction and refusal of  information</a:t>
            </a:r>
          </a:p>
          <a:p>
            <a:pPr algn="just" eaLnBrk="1" hangingPunct="1">
              <a:buNone/>
            </a:pPr>
            <a:endParaRPr lang="en-US" dirty="0" smtClean="0"/>
          </a:p>
          <a:p>
            <a:pPr algn="just" eaLnBrk="1" hangingPunct="1">
              <a:buFont typeface="Arial" charset="0"/>
              <a:buNone/>
            </a:pPr>
            <a:r>
              <a:rPr lang="en-US" dirty="0" smtClean="0"/>
              <a:t>Every clinical establishment shall, furnish such returns or the </a:t>
            </a:r>
            <a:r>
              <a:rPr lang="en-US" dirty="0" smtClean="0">
                <a:solidFill>
                  <a:srgbClr val="FF0000"/>
                </a:solidFill>
              </a:rPr>
              <a:t>statistics</a:t>
            </a:r>
            <a:r>
              <a:rPr lang="en-US" dirty="0" smtClean="0"/>
              <a:t> and other information in such manner, as may be prescribed </a:t>
            </a:r>
          </a:p>
          <a:p>
            <a:pPr eaLnBrk="1" hangingPunct="1">
              <a:buFont typeface="Wingdings" pitchFamily="2" charset="2"/>
              <a:buChar char="§"/>
            </a:pPr>
            <a:endParaRPr lang="en-US" dirty="0" smtClean="0"/>
          </a:p>
        </p:txBody>
      </p:sp>
    </p:spTree>
  </p:cSld>
  <p:clrMapOvr>
    <a:masterClrMapping/>
  </p:clrMapOvr>
  <p:transition spd="slow">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solidFill>
                  <a:srgbClr val="FF0000"/>
                </a:solidFill>
              </a:rPr>
              <a:t>RULES</a:t>
            </a:r>
          </a:p>
        </p:txBody>
      </p:sp>
      <p:sp>
        <p:nvSpPr>
          <p:cNvPr id="19459" name="Content Placeholder 2"/>
          <p:cNvSpPr>
            <a:spLocks noGrp="1"/>
          </p:cNvSpPr>
          <p:nvPr>
            <p:ph idx="1"/>
          </p:nvPr>
        </p:nvSpPr>
        <p:spPr>
          <a:xfrm>
            <a:off x="381000" y="2057400"/>
            <a:ext cx="8229600" cy="3581400"/>
          </a:xfrm>
        </p:spPr>
        <p:txBody>
          <a:bodyPr/>
          <a:lstStyle/>
          <a:p>
            <a:pPr algn="just">
              <a:buNone/>
            </a:pPr>
            <a:r>
              <a:rPr lang="en-US" dirty="0" smtClean="0"/>
              <a:t>	shall maintain medical records of patients treated by it and health information and statistics in respect of national </a:t>
            </a:r>
            <a:r>
              <a:rPr lang="en-US" dirty="0" err="1" smtClean="0"/>
              <a:t>programmes</a:t>
            </a:r>
            <a:r>
              <a:rPr lang="en-US" dirty="0" smtClean="0"/>
              <a:t> and furnish the same to the district authorities in form of </a:t>
            </a:r>
            <a:r>
              <a:rPr lang="en-US" dirty="0" smtClean="0">
                <a:solidFill>
                  <a:srgbClr val="FF0000"/>
                </a:solidFill>
              </a:rPr>
              <a:t>quarterly reports</a:t>
            </a:r>
            <a:r>
              <a:rPr lang="en-US" dirty="0" smtClean="0"/>
              <a:t>.</a:t>
            </a:r>
          </a:p>
          <a:p>
            <a:endParaRPr lang="en-US" dirty="0" smtClean="0"/>
          </a:p>
        </p:txBody>
      </p:sp>
    </p:spTree>
  </p:cSld>
  <p:clrMapOvr>
    <a:masterClrMapping/>
  </p:clrMapOvr>
  <p:transition spd="slow">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524000"/>
            <a:ext cx="8229600" cy="4876800"/>
          </a:xfrm>
        </p:spPr>
        <p:txBody>
          <a:bodyPr/>
          <a:lstStyle/>
          <a:p>
            <a:pPr algn="just">
              <a:buFont typeface="Arial" charset="0"/>
              <a:buNone/>
            </a:pPr>
            <a:endParaRPr lang="en-US" dirty="0" smtClean="0"/>
          </a:p>
          <a:p>
            <a:pPr algn="just"/>
            <a:r>
              <a:rPr lang="en-US" dirty="0" smtClean="0"/>
              <a:t>copies of all records and statistics shall be kept with the clinical establishment concerned for at least 3 or 5 years.</a:t>
            </a:r>
          </a:p>
          <a:p>
            <a:pPr algn="just">
              <a:buFont typeface="Arial" charset="0"/>
              <a:buNone/>
            </a:pPr>
            <a:endParaRPr lang="en-US" dirty="0" smtClean="0"/>
          </a:p>
          <a:p>
            <a:pPr algn="just"/>
            <a:r>
              <a:rPr lang="en-US" dirty="0" smtClean="0"/>
              <a:t> shall comply with the Standard Treatment Guidelines and maintain electronic medical records of every patient as may be notified by the Central Government from time to time.</a:t>
            </a:r>
          </a:p>
          <a:p>
            <a:endParaRPr lang="en-US" dirty="0" smtClean="0"/>
          </a:p>
          <a:p>
            <a:endParaRPr lang="en-US" dirty="0" smtClean="0"/>
          </a:p>
        </p:txBody>
      </p:sp>
      <p:sp>
        <p:nvSpPr>
          <p:cNvPr id="20483" name="Title 1"/>
          <p:cNvSpPr>
            <a:spLocks noGrp="1"/>
          </p:cNvSpPr>
          <p:nvPr>
            <p:ph type="title"/>
          </p:nvPr>
        </p:nvSpPr>
        <p:spPr>
          <a:xfrm>
            <a:off x="381000" y="381000"/>
            <a:ext cx="8229600" cy="1143000"/>
          </a:xfrm>
        </p:spPr>
        <p:txBody>
          <a:bodyPr/>
          <a:lstStyle/>
          <a:p>
            <a:r>
              <a:rPr lang="en-US" dirty="0" smtClean="0">
                <a:solidFill>
                  <a:srgbClr val="FF0000"/>
                </a:solidFill>
              </a:rPr>
              <a:t>RULES</a:t>
            </a:r>
          </a:p>
        </p:txBody>
      </p:sp>
    </p:spTree>
  </p:cSld>
  <p:clrMapOvr>
    <a:masterClrMapping/>
  </p:clrMapOvr>
  <p:transition spd="slow">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676400"/>
            <a:ext cx="8229600" cy="4876800"/>
          </a:xfrm>
        </p:spPr>
        <p:txBody>
          <a:bodyPr>
            <a:normAutofit lnSpcReduction="10000"/>
          </a:bodyPr>
          <a:lstStyle/>
          <a:p>
            <a:pPr algn="just"/>
            <a:r>
              <a:rPr lang="en-US" dirty="0" smtClean="0"/>
              <a:t> shall </a:t>
            </a:r>
            <a:r>
              <a:rPr lang="en-US" dirty="0" smtClean="0">
                <a:solidFill>
                  <a:srgbClr val="FF0000"/>
                </a:solidFill>
              </a:rPr>
              <a:t>charge</a:t>
            </a:r>
            <a:r>
              <a:rPr lang="en-US" dirty="0" smtClean="0"/>
              <a:t> the </a:t>
            </a:r>
            <a:r>
              <a:rPr lang="en-US" dirty="0" smtClean="0">
                <a:solidFill>
                  <a:srgbClr val="FF0000"/>
                </a:solidFill>
              </a:rPr>
              <a:t>rates</a:t>
            </a:r>
            <a:r>
              <a:rPr lang="en-US" dirty="0" smtClean="0"/>
              <a:t> for each type of procedure and service within the range of rates to be </a:t>
            </a:r>
            <a:r>
              <a:rPr lang="en-US" dirty="0" smtClean="0">
                <a:solidFill>
                  <a:srgbClr val="FF0000"/>
                </a:solidFill>
              </a:rPr>
              <a:t>notified by the central government </a:t>
            </a:r>
            <a:r>
              <a:rPr lang="en-US" dirty="0" smtClean="0"/>
              <a:t>from time to time, for such procedures and services.</a:t>
            </a:r>
          </a:p>
          <a:p>
            <a:pPr algn="just"/>
            <a:r>
              <a:rPr lang="en-US" dirty="0" smtClean="0"/>
              <a:t>shall </a:t>
            </a:r>
            <a:r>
              <a:rPr lang="en-US" dirty="0" smtClean="0">
                <a:solidFill>
                  <a:srgbClr val="FF0000"/>
                </a:solidFill>
              </a:rPr>
              <a:t>display</a:t>
            </a:r>
            <a:r>
              <a:rPr lang="en-US" dirty="0" smtClean="0"/>
              <a:t> the </a:t>
            </a:r>
            <a:r>
              <a:rPr lang="en-US" dirty="0" smtClean="0">
                <a:solidFill>
                  <a:srgbClr val="FF0000"/>
                </a:solidFill>
              </a:rPr>
              <a:t>rates charged </a:t>
            </a:r>
            <a:r>
              <a:rPr lang="en-US" dirty="0" smtClean="0"/>
              <a:t>for each type of service provided and facilities available, for the benefit of the patients at a prominent place in the local dialect and as well as in English language. </a:t>
            </a:r>
          </a:p>
        </p:txBody>
      </p:sp>
      <p:sp>
        <p:nvSpPr>
          <p:cNvPr id="21507" name="Title 1"/>
          <p:cNvSpPr>
            <a:spLocks noGrp="1"/>
          </p:cNvSpPr>
          <p:nvPr>
            <p:ph type="title"/>
          </p:nvPr>
        </p:nvSpPr>
        <p:spPr>
          <a:xfrm>
            <a:off x="609600" y="304800"/>
            <a:ext cx="8229600" cy="1143000"/>
          </a:xfrm>
        </p:spPr>
        <p:txBody>
          <a:bodyPr/>
          <a:lstStyle/>
          <a:p>
            <a:r>
              <a:rPr lang="en-US" dirty="0" smtClean="0">
                <a:solidFill>
                  <a:srgbClr val="FF0000"/>
                </a:solidFill>
              </a:rPr>
              <a:t>RULES</a:t>
            </a:r>
          </a:p>
        </p:txBody>
      </p:sp>
    </p:spTree>
  </p:cSld>
  <p:clrMapOvr>
    <a:masterClrMapping/>
  </p:clrMapOvr>
  <p:transition spd="slow">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endParaRPr lang="en-US" dirty="0" smtClean="0"/>
          </a:p>
          <a:p>
            <a:r>
              <a:rPr lang="en-US" dirty="0" smtClean="0"/>
              <a:t>shall establish mechanisms for review and audit for the purpose of provision of rational practice and service.</a:t>
            </a:r>
          </a:p>
          <a:p>
            <a:pPr>
              <a:buFont typeface="Arial" charset="0"/>
              <a:buNone/>
            </a:pPr>
            <a:endParaRPr lang="en-US" dirty="0" smtClean="0"/>
          </a:p>
          <a:p>
            <a:r>
              <a:rPr lang="en-US" dirty="0" smtClean="0"/>
              <a:t>shall carry out every </a:t>
            </a:r>
            <a:r>
              <a:rPr lang="en-US" dirty="0" smtClean="0">
                <a:solidFill>
                  <a:srgbClr val="FF0000"/>
                </a:solidFill>
              </a:rPr>
              <a:t>prescription audits </a:t>
            </a:r>
            <a:r>
              <a:rPr lang="en-US" dirty="0" smtClean="0"/>
              <a:t>every 3 months.</a:t>
            </a:r>
          </a:p>
          <a:p>
            <a:endParaRPr lang="en-US" dirty="0" smtClean="0"/>
          </a:p>
          <a:p>
            <a:endParaRPr lang="en-US" dirty="0" smtClean="0"/>
          </a:p>
        </p:txBody>
      </p:sp>
      <p:sp>
        <p:nvSpPr>
          <p:cNvPr id="22531" name="Title 1"/>
          <p:cNvSpPr>
            <a:spLocks noGrp="1"/>
          </p:cNvSpPr>
          <p:nvPr>
            <p:ph type="title"/>
          </p:nvPr>
        </p:nvSpPr>
        <p:spPr/>
        <p:txBody>
          <a:bodyPr/>
          <a:lstStyle/>
          <a:p>
            <a:r>
              <a:rPr lang="en-US" dirty="0" smtClean="0">
                <a:solidFill>
                  <a:srgbClr val="FF0000"/>
                </a:solidFill>
              </a:rPr>
              <a:t>RULES</a:t>
            </a:r>
          </a:p>
        </p:txBody>
      </p:sp>
    </p:spTree>
  </p:cSld>
  <p:clrMapOvr>
    <a:masterClrMapping/>
  </p:clrMapOvr>
  <p:transition spd="slow">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National Scenario At Present</a:t>
            </a:r>
            <a:endParaRPr lang="en-US" sz="4000"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a:buNone/>
            </a:pPr>
            <a:r>
              <a:rPr lang="en-US" sz="4800" b="1" dirty="0" smtClean="0"/>
              <a:t>	</a:t>
            </a:r>
            <a:r>
              <a:rPr lang="en-US" sz="4800" b="1" dirty="0" smtClean="0">
                <a:solidFill>
                  <a:srgbClr val="0070C0"/>
                </a:solidFill>
              </a:rPr>
              <a:t>States in which CEA 2010 has become applicable </a:t>
            </a:r>
            <a:r>
              <a:rPr lang="en-US" sz="4100" dirty="0" smtClean="0">
                <a:solidFill>
                  <a:srgbClr val="0070C0"/>
                </a:solidFill>
              </a:rPr>
              <a:t>(Chapter I, Clause 1(3))- </a:t>
            </a:r>
            <a:endParaRPr lang="en-US" sz="4800" dirty="0" smtClean="0">
              <a:solidFill>
                <a:srgbClr val="0070C0"/>
              </a:solidFill>
            </a:endParaRPr>
          </a:p>
          <a:p>
            <a:pPr>
              <a:buNone/>
            </a:pPr>
            <a:r>
              <a:rPr lang="en-US" sz="4800" dirty="0" smtClean="0">
                <a:solidFill>
                  <a:srgbClr val="0070C0"/>
                </a:solidFill>
              </a:rPr>
              <a:t>	Six Union Territories except Delhi; states of </a:t>
            </a:r>
            <a:r>
              <a:rPr lang="en-US" sz="4800" dirty="0" smtClean="0">
                <a:solidFill>
                  <a:srgbClr val="FF0000"/>
                </a:solidFill>
              </a:rPr>
              <a:t>Himachal Pradesh, Mizoram, Arunachal Pradesh &amp; Sikkim</a:t>
            </a:r>
            <a:r>
              <a:rPr lang="en-US" sz="4800" dirty="0" smtClean="0">
                <a:solidFill>
                  <a:srgbClr val="0070C0"/>
                </a:solidFill>
              </a:rPr>
              <a:t> because of their prior resolution passed in their assembly accepting the Central Regulation. </a:t>
            </a:r>
            <a:endParaRPr lang="en-US" sz="48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37</a:t>
            </a:fld>
            <a:endParaRPr lang="en-US"/>
          </a:p>
        </p:txBody>
      </p:sp>
    </p:spTree>
  </p:cSld>
  <p:clrMapOvr>
    <a:masterClrMapping/>
  </p:clrMapOvr>
  <p:transition spd="slow">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National Scenario At Present</a:t>
            </a:r>
            <a:endParaRPr lang="en-US" sz="4000"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4800" b="1" dirty="0" smtClean="0"/>
              <a:t>	</a:t>
            </a:r>
            <a:r>
              <a:rPr lang="en-US" sz="4400" b="1" dirty="0" smtClean="0">
                <a:solidFill>
                  <a:srgbClr val="0070C0"/>
                </a:solidFill>
              </a:rPr>
              <a:t>States in which CEA 2010 has become applicable by their adoption in their State Assemblies-</a:t>
            </a:r>
            <a:r>
              <a:rPr lang="en-US" sz="4400" dirty="0" smtClean="0">
                <a:solidFill>
                  <a:srgbClr val="0070C0"/>
                </a:solidFill>
              </a:rPr>
              <a:t> </a:t>
            </a:r>
            <a:r>
              <a:rPr lang="en-US" sz="4400" dirty="0" smtClean="0">
                <a:solidFill>
                  <a:srgbClr val="FF0000"/>
                </a:solidFill>
              </a:rPr>
              <a:t>Assam, Bihar, Jharkhand, Uttar Pradesh, </a:t>
            </a:r>
            <a:r>
              <a:rPr lang="en-US" sz="4400" dirty="0" err="1" smtClean="0">
                <a:solidFill>
                  <a:srgbClr val="FF0000"/>
                </a:solidFill>
              </a:rPr>
              <a:t>Uttarakhand</a:t>
            </a:r>
            <a:r>
              <a:rPr lang="en-US" sz="4400" dirty="0" smtClean="0">
                <a:solidFill>
                  <a:srgbClr val="FF0000"/>
                </a:solidFill>
              </a:rPr>
              <a:t>, Rajasthan. </a:t>
            </a: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38</a:t>
            </a:fld>
            <a:endParaRPr lang="en-US"/>
          </a:p>
        </p:txBody>
      </p:sp>
    </p:spTree>
  </p:cSld>
  <p:clrMapOvr>
    <a:masterClrMapping/>
  </p:clrMapOvr>
  <p:transition spd="slow">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National Scenario At Present</a:t>
            </a:r>
            <a:endParaRPr lang="en-US" sz="4000"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fontScale="85000" lnSpcReduction="20000"/>
          </a:bodyPr>
          <a:lstStyle/>
          <a:p>
            <a:pPr>
              <a:buNone/>
            </a:pPr>
            <a:r>
              <a:rPr lang="en-US" sz="4800" b="1" dirty="0" smtClean="0">
                <a:solidFill>
                  <a:srgbClr val="0070C0"/>
                </a:solidFill>
              </a:rPr>
              <a:t>	</a:t>
            </a:r>
            <a:r>
              <a:rPr lang="en-US" sz="4400" b="1" dirty="0" smtClean="0">
                <a:solidFill>
                  <a:srgbClr val="0070C0"/>
                </a:solidFill>
              </a:rPr>
              <a:t>States which have their own Act listed in schedule to CEA and exempt from CE Act. They may repeal their own Act before adopting the CEA 2010</a:t>
            </a:r>
            <a:r>
              <a:rPr lang="en-US" sz="4400" dirty="0" smtClean="0">
                <a:solidFill>
                  <a:srgbClr val="0070C0"/>
                </a:solidFill>
              </a:rPr>
              <a:t> – </a:t>
            </a:r>
          </a:p>
          <a:p>
            <a:pPr>
              <a:buNone/>
            </a:pPr>
            <a:r>
              <a:rPr lang="en-US" sz="4400" dirty="0" smtClean="0"/>
              <a:t>	</a:t>
            </a:r>
            <a:r>
              <a:rPr lang="en-US" sz="4400" dirty="0" smtClean="0">
                <a:solidFill>
                  <a:srgbClr val="FF0000"/>
                </a:solidFill>
              </a:rPr>
              <a:t>West Bengal, Maharashtra, Andhra Pradesh, </a:t>
            </a:r>
            <a:r>
              <a:rPr lang="en-US" sz="4400" dirty="0" err="1" smtClean="0">
                <a:solidFill>
                  <a:srgbClr val="FF0000"/>
                </a:solidFill>
              </a:rPr>
              <a:t>Odisha</a:t>
            </a:r>
            <a:r>
              <a:rPr lang="en-US" sz="4400" dirty="0" smtClean="0">
                <a:solidFill>
                  <a:srgbClr val="FF0000"/>
                </a:solidFill>
              </a:rPr>
              <a:t>, Delhi, Manipur, Nagaland, Madhya Pradesh, Punjab (not </a:t>
            </a:r>
            <a:r>
              <a:rPr lang="en-US" sz="4400" dirty="0" err="1" smtClean="0">
                <a:solidFill>
                  <a:srgbClr val="FF0000"/>
                </a:solidFill>
              </a:rPr>
              <a:t>operationalized</a:t>
            </a:r>
            <a:r>
              <a:rPr lang="en-US" sz="4400" dirty="0" smtClean="0">
                <a:solidFill>
                  <a:srgbClr val="FF0000"/>
                </a:solidFill>
              </a:rPr>
              <a:t>)</a:t>
            </a:r>
          </a:p>
          <a:p>
            <a:pPr>
              <a:buNone/>
            </a:pP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39</a:t>
            </a:fld>
            <a:endParaRPr lang="en-US"/>
          </a:p>
        </p:txBody>
      </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HISTORY</a:t>
            </a:r>
            <a:endParaRPr lang="en-US" sz="5400"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a:buNone/>
            </a:pPr>
            <a:r>
              <a:rPr lang="en-US" sz="4400" dirty="0" smtClean="0"/>
              <a:t>	</a:t>
            </a:r>
            <a:r>
              <a:rPr lang="en-US" sz="4300" dirty="0" smtClean="0">
                <a:solidFill>
                  <a:srgbClr val="0070C0"/>
                </a:solidFill>
              </a:rPr>
              <a:t>The Clinical Establishment Act (CEA) was first introduced in Parliament by then Health Minister </a:t>
            </a:r>
            <a:r>
              <a:rPr lang="en-US" sz="4300" dirty="0" err="1" smtClean="0">
                <a:solidFill>
                  <a:srgbClr val="FF0000"/>
                </a:solidFill>
              </a:rPr>
              <a:t>Shri</a:t>
            </a:r>
            <a:r>
              <a:rPr lang="en-US" sz="4300" dirty="0" smtClean="0">
                <a:solidFill>
                  <a:srgbClr val="FF0000"/>
                </a:solidFill>
              </a:rPr>
              <a:t>. </a:t>
            </a:r>
            <a:r>
              <a:rPr lang="en-US" sz="4300" dirty="0" err="1" smtClean="0">
                <a:solidFill>
                  <a:srgbClr val="FF0000"/>
                </a:solidFill>
              </a:rPr>
              <a:t>Ambumani</a:t>
            </a:r>
            <a:r>
              <a:rPr lang="en-US" sz="4300" dirty="0" smtClean="0">
                <a:solidFill>
                  <a:srgbClr val="FF0000"/>
                </a:solidFill>
              </a:rPr>
              <a:t> </a:t>
            </a:r>
            <a:r>
              <a:rPr lang="en-US" sz="4300" dirty="0" err="1" smtClean="0">
                <a:solidFill>
                  <a:srgbClr val="FF0000"/>
                </a:solidFill>
              </a:rPr>
              <a:t>Ramadoss</a:t>
            </a:r>
            <a:r>
              <a:rPr lang="en-US" sz="4300" dirty="0" smtClean="0">
                <a:solidFill>
                  <a:srgbClr val="FF0000"/>
                </a:solidFill>
              </a:rPr>
              <a:t> </a:t>
            </a:r>
            <a:r>
              <a:rPr lang="en-US" sz="4300" dirty="0" smtClean="0">
                <a:solidFill>
                  <a:srgbClr val="0070C0"/>
                </a:solidFill>
              </a:rPr>
              <a:t>in 2007. </a:t>
            </a:r>
          </a:p>
          <a:p>
            <a:pPr>
              <a:buNone/>
            </a:pPr>
            <a:r>
              <a:rPr lang="en-US" sz="4300" dirty="0" smtClean="0">
                <a:solidFill>
                  <a:srgbClr val="0070C0"/>
                </a:solidFill>
              </a:rPr>
              <a:t>	And was referred to the Parliamentary Committee headed by </a:t>
            </a:r>
            <a:r>
              <a:rPr lang="en-US" sz="4300" dirty="0" err="1" smtClean="0">
                <a:solidFill>
                  <a:srgbClr val="00B050"/>
                </a:solidFill>
              </a:rPr>
              <a:t>Shri</a:t>
            </a:r>
            <a:r>
              <a:rPr lang="en-US" sz="4300" dirty="0" smtClean="0">
                <a:solidFill>
                  <a:srgbClr val="00B050"/>
                </a:solidFill>
              </a:rPr>
              <a:t>. </a:t>
            </a:r>
            <a:r>
              <a:rPr lang="en-US" sz="4300" dirty="0" err="1" smtClean="0">
                <a:solidFill>
                  <a:srgbClr val="00B050"/>
                </a:solidFill>
              </a:rPr>
              <a:t>Amar</a:t>
            </a:r>
            <a:r>
              <a:rPr lang="en-US" sz="4300" dirty="0" smtClean="0">
                <a:solidFill>
                  <a:srgbClr val="00B050"/>
                </a:solidFill>
              </a:rPr>
              <a:t> </a:t>
            </a:r>
            <a:r>
              <a:rPr lang="en-US" sz="4300" dirty="0" err="1" smtClean="0">
                <a:solidFill>
                  <a:srgbClr val="00B050"/>
                </a:solidFill>
              </a:rPr>
              <a:t>Singhji</a:t>
            </a:r>
            <a:endParaRPr lang="en-US" sz="4300" dirty="0" smtClean="0">
              <a:solidFill>
                <a:srgbClr val="00B050"/>
              </a:solidFill>
            </a:endParaRPr>
          </a:p>
          <a:p>
            <a:endParaRPr lang="en-US" sz="28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4</a:t>
            </a:fld>
            <a:endParaRPr lang="en-US"/>
          </a:p>
        </p:txBody>
      </p:sp>
    </p:spTree>
  </p:cSld>
  <p:clrMapOvr>
    <a:masterClrMapping/>
  </p:clrMapOvr>
  <p:transition spd="slow">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National Scenario At Present</a:t>
            </a:r>
            <a:endParaRPr lang="en-US" sz="4000" dirty="0">
              <a:solidFill>
                <a:srgbClr val="FF0000"/>
              </a:solidFill>
            </a:endParaRPr>
          </a:p>
        </p:txBody>
      </p:sp>
      <p:sp>
        <p:nvSpPr>
          <p:cNvPr id="3" name="Content Placeholder 2"/>
          <p:cNvSpPr>
            <a:spLocks noGrp="1"/>
          </p:cNvSpPr>
          <p:nvPr>
            <p:ph idx="1"/>
          </p:nvPr>
        </p:nvSpPr>
        <p:spPr>
          <a:xfrm>
            <a:off x="457200" y="1981200"/>
            <a:ext cx="8229600" cy="4144963"/>
          </a:xfrm>
        </p:spPr>
        <p:txBody>
          <a:bodyPr>
            <a:normAutofit/>
          </a:bodyPr>
          <a:lstStyle/>
          <a:p>
            <a:pPr>
              <a:buNone/>
            </a:pPr>
            <a:r>
              <a:rPr lang="en-US" sz="4800" b="1" dirty="0" smtClean="0"/>
              <a:t>	</a:t>
            </a:r>
            <a:r>
              <a:rPr lang="en-US" sz="4000" b="1" dirty="0" smtClean="0">
                <a:solidFill>
                  <a:srgbClr val="0070C0"/>
                </a:solidFill>
              </a:rPr>
              <a:t>Other States which had enacted their own Acts - </a:t>
            </a:r>
            <a:endParaRPr lang="en-US" sz="4000" dirty="0" smtClean="0">
              <a:solidFill>
                <a:srgbClr val="0070C0"/>
              </a:solidFill>
            </a:endParaRPr>
          </a:p>
          <a:p>
            <a:pPr>
              <a:buNone/>
            </a:pPr>
            <a:r>
              <a:rPr lang="en-US" sz="4000" dirty="0" smtClean="0"/>
              <a:t>	</a:t>
            </a:r>
            <a:r>
              <a:rPr lang="en-US" sz="4000" dirty="0" smtClean="0">
                <a:solidFill>
                  <a:srgbClr val="FF0000"/>
                </a:solidFill>
              </a:rPr>
              <a:t>Jammu and Kashmir, Karnataka, Chhattisgarh, Tamil Nadu (not implemented). </a:t>
            </a:r>
          </a:p>
          <a:p>
            <a:pPr>
              <a:buNone/>
            </a:pP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40</a:t>
            </a:fld>
            <a:endParaRPr lang="en-US"/>
          </a:p>
        </p:txBody>
      </p:sp>
    </p:spTree>
  </p:cSld>
  <p:clrMapOvr>
    <a:masterClrMapping/>
  </p:clrMapOvr>
  <p:transition spd="slow">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2057400"/>
            <a:ext cx="8229600" cy="4068763"/>
          </a:xfrm>
        </p:spPr>
        <p:txBody>
          <a:bodyPr>
            <a:normAutofit fontScale="77500" lnSpcReduction="20000"/>
          </a:bodyPr>
          <a:lstStyle/>
          <a:p>
            <a:pPr>
              <a:buNone/>
            </a:pPr>
            <a:r>
              <a:rPr lang="en-US" sz="4800" b="1" dirty="0" smtClean="0">
                <a:solidFill>
                  <a:srgbClr val="FF0000"/>
                </a:solidFill>
              </a:rPr>
              <a:t>Stabilization of patient’s health in</a:t>
            </a:r>
          </a:p>
          <a:p>
            <a:pPr>
              <a:buNone/>
            </a:pPr>
            <a:r>
              <a:rPr lang="en-US" sz="4800" b="1" dirty="0" smtClean="0">
                <a:solidFill>
                  <a:srgbClr val="FF0000"/>
                </a:solidFill>
              </a:rPr>
              <a:t>Emergency </a:t>
            </a:r>
            <a:r>
              <a:rPr lang="en-US" sz="4100" dirty="0" smtClean="0">
                <a:solidFill>
                  <a:srgbClr val="FF0000"/>
                </a:solidFill>
              </a:rPr>
              <a:t>(Chapter I, Clause 2 (d),(o))</a:t>
            </a:r>
          </a:p>
          <a:p>
            <a:pPr>
              <a:buNone/>
            </a:pPr>
            <a:r>
              <a:rPr lang="en-US" sz="4100" dirty="0" smtClean="0">
                <a:solidFill>
                  <a:srgbClr val="FF0000"/>
                </a:solidFill>
              </a:rPr>
              <a:t>(Chapter III, Clause 12 (2))</a:t>
            </a:r>
            <a:endParaRPr lang="en-US" sz="4800" dirty="0" smtClean="0">
              <a:solidFill>
                <a:srgbClr val="FF0000"/>
              </a:solidFill>
            </a:endParaRPr>
          </a:p>
          <a:p>
            <a:pPr>
              <a:buNone/>
            </a:pPr>
            <a:r>
              <a:rPr lang="en-US" sz="4800" b="1" dirty="0" smtClean="0"/>
              <a:t>	</a:t>
            </a:r>
            <a:r>
              <a:rPr lang="en-US" sz="4400" dirty="0" smtClean="0">
                <a:solidFill>
                  <a:srgbClr val="0070C0"/>
                </a:solidFill>
              </a:rPr>
              <a:t>Any patient brought to hospital must be attended. The patient must be ‘stabilized’ before referring to another hospital. </a:t>
            </a:r>
          </a:p>
          <a:p>
            <a:pPr>
              <a:buNone/>
            </a:pPr>
            <a:r>
              <a:rPr lang="en-US" sz="4400" dirty="0" smtClean="0">
                <a:solidFill>
                  <a:srgbClr val="FF0000"/>
                </a:solidFill>
              </a:rPr>
              <a:t>	Doctor will be responsible if patient’s condition deteriorates during transit.</a:t>
            </a:r>
          </a:p>
          <a:p>
            <a:pPr>
              <a:buNone/>
            </a:pP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41</a:t>
            </a:fld>
            <a:endParaRPr lang="en-US"/>
          </a:p>
        </p:txBody>
      </p:sp>
    </p:spTree>
  </p:cSld>
  <p:clrMapOvr>
    <a:masterClrMapping/>
  </p:clrMapOvr>
  <p:transition spd="slow">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Stabilization of patient’s </a:t>
            </a:r>
            <a:br>
              <a:rPr lang="en-US" dirty="0" smtClean="0">
                <a:solidFill>
                  <a:srgbClr val="FF0000"/>
                </a:solidFill>
              </a:rPr>
            </a:br>
            <a:r>
              <a:rPr lang="en-US" dirty="0" smtClean="0">
                <a:solidFill>
                  <a:srgbClr val="FF0000"/>
                </a:solidFill>
              </a:rPr>
              <a:t>health in emergency</a:t>
            </a:r>
          </a:p>
        </p:txBody>
      </p:sp>
      <p:sp>
        <p:nvSpPr>
          <p:cNvPr id="3" name="Content Placeholder 2"/>
          <p:cNvSpPr>
            <a:spLocks noGrp="1"/>
          </p:cNvSpPr>
          <p:nvPr>
            <p:ph idx="1"/>
          </p:nvPr>
        </p:nvSpPr>
        <p:spPr>
          <a:xfrm>
            <a:off x="457200" y="1981200"/>
            <a:ext cx="8229600" cy="4144963"/>
          </a:xfrm>
        </p:spPr>
        <p:txBody>
          <a:bodyPr>
            <a:normAutofit fontScale="92500"/>
          </a:bodyPr>
          <a:lstStyle/>
          <a:p>
            <a:pPr>
              <a:buNone/>
            </a:pPr>
            <a:r>
              <a:rPr lang="en-US" sz="4800" b="1" dirty="0" smtClean="0"/>
              <a:t>	</a:t>
            </a:r>
            <a:r>
              <a:rPr lang="en-US" sz="4800" b="1" dirty="0" smtClean="0">
                <a:solidFill>
                  <a:srgbClr val="0070C0"/>
                </a:solidFill>
              </a:rPr>
              <a:t>Every doctor will have to add a </a:t>
            </a:r>
            <a:r>
              <a:rPr lang="en-US" sz="4800" b="1" dirty="0" smtClean="0">
                <a:solidFill>
                  <a:srgbClr val="FF0000"/>
                </a:solidFill>
              </a:rPr>
              <a:t>casualty department </a:t>
            </a:r>
            <a:r>
              <a:rPr lang="en-US" sz="4800" b="1" dirty="0" smtClean="0">
                <a:solidFill>
                  <a:srgbClr val="0070C0"/>
                </a:solidFill>
              </a:rPr>
              <a:t>to his present clinical establishment if stabilization clause is included.</a:t>
            </a:r>
          </a:p>
          <a:p>
            <a:pPr>
              <a:buNone/>
            </a:pPr>
            <a:r>
              <a:rPr lang="en-US" sz="4800" b="1" dirty="0" smtClean="0">
                <a:solidFill>
                  <a:srgbClr val="FF0000"/>
                </a:solidFill>
              </a:rPr>
              <a:t>Who will pay for stabilization??</a:t>
            </a:r>
            <a:r>
              <a:rPr lang="en-US" sz="4800" b="1" dirty="0" smtClean="0">
                <a:solidFill>
                  <a:srgbClr val="0070C0"/>
                </a:solidFill>
              </a:rPr>
              <a:t> </a:t>
            </a:r>
            <a:endParaRPr lang="en-US" sz="43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42</a:t>
            </a:fld>
            <a:endParaRPr lang="en-US"/>
          </a:p>
        </p:txBody>
      </p:sp>
    </p:spTree>
  </p:cSld>
  <p:clrMapOvr>
    <a:masterClrMapping/>
  </p:clrMapOvr>
  <p:transition spd="slow">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Stabilization of patient’s </a:t>
            </a:r>
            <a:br>
              <a:rPr lang="en-US" dirty="0" smtClean="0">
                <a:solidFill>
                  <a:srgbClr val="FF0000"/>
                </a:solidFill>
              </a:rPr>
            </a:br>
            <a:r>
              <a:rPr lang="en-US" dirty="0" smtClean="0">
                <a:solidFill>
                  <a:srgbClr val="FF0000"/>
                </a:solidFill>
              </a:rPr>
              <a:t>health in emergency</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US" sz="4800" b="1" dirty="0" smtClean="0">
                <a:solidFill>
                  <a:srgbClr val="0070C0"/>
                </a:solidFill>
              </a:rPr>
              <a:t>	IMA’s View :-</a:t>
            </a:r>
          </a:p>
          <a:p>
            <a:pPr>
              <a:buNone/>
            </a:pPr>
            <a:r>
              <a:rPr lang="en-US" sz="4800" b="1" dirty="0" smtClean="0">
                <a:solidFill>
                  <a:srgbClr val="0070C0"/>
                </a:solidFill>
              </a:rPr>
              <a:t>	</a:t>
            </a:r>
            <a:r>
              <a:rPr lang="en-US" sz="4400" dirty="0" smtClean="0">
                <a:solidFill>
                  <a:srgbClr val="0070C0"/>
                </a:solidFill>
              </a:rPr>
              <a:t>Every Doctor Looks After the Emergency Patient to His Own Capacity and His Clinical Establishment. </a:t>
            </a:r>
            <a:r>
              <a:rPr lang="en-US" sz="4400" dirty="0" smtClean="0"/>
              <a:t> </a:t>
            </a: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43</a:t>
            </a:fld>
            <a:endParaRPr lang="en-US"/>
          </a:p>
        </p:txBody>
      </p:sp>
    </p:spTree>
  </p:cSld>
  <p:clrMapOvr>
    <a:masterClrMapping/>
  </p:clrMapOvr>
  <p:transition spd="slow">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Stabilization of patient’s </a:t>
            </a:r>
            <a:br>
              <a:rPr lang="en-US" dirty="0" smtClean="0">
                <a:solidFill>
                  <a:srgbClr val="FF0000"/>
                </a:solidFill>
              </a:rPr>
            </a:br>
            <a:r>
              <a:rPr lang="en-US" dirty="0" smtClean="0">
                <a:solidFill>
                  <a:srgbClr val="FF0000"/>
                </a:solidFill>
              </a:rPr>
              <a:t>health in emergency</a:t>
            </a:r>
          </a:p>
        </p:txBody>
      </p:sp>
      <p:sp>
        <p:nvSpPr>
          <p:cNvPr id="3" name="Content Placeholder 2"/>
          <p:cNvSpPr>
            <a:spLocks noGrp="1"/>
          </p:cNvSpPr>
          <p:nvPr>
            <p:ph idx="1"/>
          </p:nvPr>
        </p:nvSpPr>
        <p:spPr>
          <a:xfrm>
            <a:off x="457200" y="1981200"/>
            <a:ext cx="8229600" cy="4144963"/>
          </a:xfrm>
        </p:spPr>
        <p:txBody>
          <a:bodyPr>
            <a:normAutofit/>
          </a:bodyPr>
          <a:lstStyle/>
          <a:p>
            <a:pPr>
              <a:buNone/>
            </a:pPr>
            <a:r>
              <a:rPr lang="en-US" sz="4800" b="1" dirty="0" smtClean="0"/>
              <a:t>	</a:t>
            </a:r>
            <a:r>
              <a:rPr lang="en-US" sz="4800" b="1" dirty="0" smtClean="0">
                <a:solidFill>
                  <a:srgbClr val="0070C0"/>
                </a:solidFill>
              </a:rPr>
              <a:t>IMA’s View :-</a:t>
            </a:r>
          </a:p>
          <a:p>
            <a:pPr>
              <a:buNone/>
            </a:pPr>
            <a:r>
              <a:rPr lang="en-US" sz="4800" b="1" dirty="0" smtClean="0">
                <a:solidFill>
                  <a:srgbClr val="0070C0"/>
                </a:solidFill>
              </a:rPr>
              <a:t>	</a:t>
            </a:r>
            <a:r>
              <a:rPr lang="en-US" sz="4400" dirty="0" smtClean="0">
                <a:solidFill>
                  <a:srgbClr val="0070C0"/>
                </a:solidFill>
              </a:rPr>
              <a:t>Including This ‘Stabilization Clause’ in the Frame of Law will Spoil Patient – Doctor Relationship. </a:t>
            </a:r>
            <a:endParaRPr lang="en-US" sz="43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44</a:t>
            </a:fld>
            <a:endParaRPr lang="en-US"/>
          </a:p>
        </p:txBody>
      </p:sp>
    </p:spTree>
  </p:cSld>
  <p:clrMapOvr>
    <a:masterClrMapping/>
  </p:clrMapOvr>
  <p:transition spd="slow">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Stabilization of patient’s </a:t>
            </a:r>
            <a:br>
              <a:rPr lang="en-US" dirty="0" smtClean="0">
                <a:solidFill>
                  <a:srgbClr val="FF0000"/>
                </a:solidFill>
              </a:rPr>
            </a:br>
            <a:r>
              <a:rPr lang="en-US" dirty="0" smtClean="0">
                <a:solidFill>
                  <a:srgbClr val="FF0000"/>
                </a:solidFill>
              </a:rPr>
              <a:t>health in emergency</a:t>
            </a:r>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US" sz="4800" b="1" dirty="0" smtClean="0"/>
              <a:t>	</a:t>
            </a:r>
            <a:r>
              <a:rPr lang="en-US" sz="4800" b="1" dirty="0" smtClean="0">
                <a:solidFill>
                  <a:srgbClr val="0070C0"/>
                </a:solidFill>
              </a:rPr>
              <a:t>IMA’s View :--</a:t>
            </a:r>
          </a:p>
          <a:p>
            <a:pPr>
              <a:buNone/>
            </a:pPr>
            <a:r>
              <a:rPr lang="en-US" sz="4800" b="1" dirty="0" smtClean="0">
                <a:solidFill>
                  <a:srgbClr val="0070C0"/>
                </a:solidFill>
              </a:rPr>
              <a:t>	</a:t>
            </a:r>
            <a:r>
              <a:rPr lang="en-US" sz="4400" dirty="0" smtClean="0">
                <a:solidFill>
                  <a:srgbClr val="0070C0"/>
                </a:solidFill>
              </a:rPr>
              <a:t>‘Stabilization’ Clause Must Be Removed. </a:t>
            </a:r>
          </a:p>
          <a:p>
            <a:pPr>
              <a:buNone/>
            </a:pPr>
            <a:r>
              <a:rPr lang="en-US" sz="4400" dirty="0" smtClean="0">
                <a:solidFill>
                  <a:srgbClr val="0070C0"/>
                </a:solidFill>
              </a:rPr>
              <a:t>	Doctors Will Give First Aid And Refer the Patient With Due Care.</a:t>
            </a:r>
            <a:endParaRPr lang="en-US" sz="43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45</a:t>
            </a:fld>
            <a:endParaRPr lang="en-US"/>
          </a:p>
        </p:txBody>
      </p:sp>
    </p:spTree>
  </p:cSld>
  <p:clrMapOvr>
    <a:masterClrMapping/>
  </p:clrMapOvr>
  <p:transition spd="slow">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70000" lnSpcReduction="20000"/>
          </a:bodyPr>
          <a:lstStyle/>
          <a:p>
            <a:pPr>
              <a:buNone/>
            </a:pPr>
            <a:r>
              <a:rPr lang="en-US" sz="6000" b="1" dirty="0" smtClean="0"/>
              <a:t>	</a:t>
            </a:r>
            <a:r>
              <a:rPr lang="en-US" sz="6000" b="1" dirty="0" smtClean="0">
                <a:solidFill>
                  <a:srgbClr val="0070C0"/>
                </a:solidFill>
              </a:rPr>
              <a:t>The National Council Will Have </a:t>
            </a:r>
            <a:r>
              <a:rPr lang="en-US" sz="6000" b="1" dirty="0" smtClean="0">
                <a:solidFill>
                  <a:srgbClr val="FF0000"/>
                </a:solidFill>
              </a:rPr>
              <a:t>Only One Representative Of IMA</a:t>
            </a:r>
          </a:p>
          <a:p>
            <a:pPr>
              <a:buNone/>
            </a:pPr>
            <a:r>
              <a:rPr lang="en-US" sz="4400" dirty="0" smtClean="0">
                <a:solidFill>
                  <a:srgbClr val="0070C0"/>
                </a:solidFill>
              </a:rPr>
              <a:t>	(Chapter II, Clause 3 (2) (c), (e), (k)) 	</a:t>
            </a:r>
          </a:p>
          <a:p>
            <a:pPr lvl="0">
              <a:buNone/>
            </a:pPr>
            <a:r>
              <a:rPr lang="en-US" sz="4400" dirty="0" smtClean="0">
                <a:solidFill>
                  <a:srgbClr val="0070C0"/>
                </a:solidFill>
              </a:rPr>
              <a:t>	</a:t>
            </a:r>
            <a:r>
              <a:rPr lang="en-US" sz="5100" dirty="0" smtClean="0">
                <a:solidFill>
                  <a:srgbClr val="0070C0"/>
                </a:solidFill>
              </a:rPr>
              <a:t>However, systems of Indian Medicine including YOGA, SIDDHA and UNANI will have</a:t>
            </a:r>
            <a:r>
              <a:rPr lang="en-US" sz="5100" dirty="0" smtClean="0">
                <a:solidFill>
                  <a:srgbClr val="FF0000"/>
                </a:solidFill>
              </a:rPr>
              <a:t> four </a:t>
            </a:r>
            <a:r>
              <a:rPr lang="en-US" sz="5100" dirty="0" smtClean="0">
                <a:solidFill>
                  <a:srgbClr val="0070C0"/>
                </a:solidFill>
              </a:rPr>
              <a:t>representatives on the said council.  </a:t>
            </a:r>
          </a:p>
          <a:p>
            <a:pPr lvl="0">
              <a:buNone/>
            </a:pPr>
            <a:r>
              <a:rPr lang="en-US" sz="5100" dirty="0" smtClean="0"/>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46</a:t>
            </a:fld>
            <a:endParaRPr lang="en-US"/>
          </a:p>
        </p:txBody>
      </p:sp>
    </p:spTree>
  </p:cSld>
  <p:clrMapOvr>
    <a:masterClrMapping/>
  </p:clrMapOvr>
  <p:transition spd="slow">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70000" lnSpcReduction="20000"/>
          </a:bodyPr>
          <a:lstStyle/>
          <a:p>
            <a:pPr>
              <a:buNone/>
            </a:pPr>
            <a:r>
              <a:rPr lang="en-US" sz="6000" b="1" dirty="0" smtClean="0"/>
              <a:t>	</a:t>
            </a:r>
            <a:r>
              <a:rPr lang="en-US" sz="6000" b="1" dirty="0" smtClean="0">
                <a:solidFill>
                  <a:srgbClr val="0070C0"/>
                </a:solidFill>
              </a:rPr>
              <a:t>The State Councils Will Have Only </a:t>
            </a:r>
            <a:r>
              <a:rPr lang="en-US" sz="6000" b="1" dirty="0" smtClean="0">
                <a:solidFill>
                  <a:srgbClr val="FF0000"/>
                </a:solidFill>
              </a:rPr>
              <a:t>One Representative Of IMA</a:t>
            </a:r>
          </a:p>
          <a:p>
            <a:pPr>
              <a:buNone/>
            </a:pPr>
            <a:r>
              <a:rPr lang="en-US" sz="4400" dirty="0" smtClean="0">
                <a:solidFill>
                  <a:srgbClr val="0070C0"/>
                </a:solidFill>
              </a:rPr>
              <a:t>	(Chapter III, Clause 8 (2) (e), (f))</a:t>
            </a:r>
          </a:p>
          <a:p>
            <a:pPr lvl="0">
              <a:buNone/>
            </a:pPr>
            <a:r>
              <a:rPr lang="en-US" sz="4400" dirty="0" smtClean="0">
                <a:solidFill>
                  <a:srgbClr val="0070C0"/>
                </a:solidFill>
              </a:rPr>
              <a:t>	</a:t>
            </a:r>
            <a:r>
              <a:rPr lang="en-US" sz="5100" dirty="0" smtClean="0">
                <a:solidFill>
                  <a:srgbClr val="0070C0"/>
                </a:solidFill>
              </a:rPr>
              <a:t>However, systems of Indian Medicine including YOGA, SIDDHA and UNANI will have </a:t>
            </a:r>
            <a:r>
              <a:rPr lang="en-US" sz="5100" dirty="0" smtClean="0">
                <a:solidFill>
                  <a:srgbClr val="FF0000"/>
                </a:solidFill>
              </a:rPr>
              <a:t>three</a:t>
            </a:r>
            <a:r>
              <a:rPr lang="en-US" sz="5100" dirty="0" smtClean="0">
                <a:solidFill>
                  <a:srgbClr val="0070C0"/>
                </a:solidFill>
              </a:rPr>
              <a:t> representatives on the said council.  </a:t>
            </a:r>
          </a:p>
          <a:p>
            <a:pPr lvl="0">
              <a:buNone/>
            </a:pPr>
            <a:r>
              <a:rPr lang="en-US" sz="5100" dirty="0" smtClean="0"/>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47</a:t>
            </a:fld>
            <a:endParaRPr lang="en-US"/>
          </a:p>
        </p:txBody>
      </p:sp>
    </p:spTree>
  </p:cSld>
  <p:clrMapOvr>
    <a:masterClrMapping/>
  </p:clrMapOvr>
  <p:transition spd="slow">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Only One Representative </a:t>
            </a:r>
            <a:br>
              <a:rPr lang="en-US" dirty="0" smtClean="0">
                <a:solidFill>
                  <a:srgbClr val="FF0000"/>
                </a:solidFill>
              </a:rPr>
            </a:br>
            <a:r>
              <a:rPr lang="en-US" dirty="0" smtClean="0">
                <a:solidFill>
                  <a:srgbClr val="FF0000"/>
                </a:solidFill>
              </a:rPr>
              <a:t>Of IMA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62500" lnSpcReduction="20000"/>
          </a:bodyPr>
          <a:lstStyle/>
          <a:p>
            <a:pPr lvl="0">
              <a:buNone/>
            </a:pPr>
            <a:r>
              <a:rPr lang="en-US" sz="6400" dirty="0" smtClean="0"/>
              <a:t>	</a:t>
            </a:r>
            <a:r>
              <a:rPr lang="en-US" sz="6400" dirty="0" smtClean="0">
                <a:solidFill>
                  <a:srgbClr val="0070C0"/>
                </a:solidFill>
              </a:rPr>
              <a:t>Thus, more than 80% of health service professionals providing modern medicine facilities all over the country will be guided by representatives of associations who have </a:t>
            </a:r>
            <a:r>
              <a:rPr lang="en-US" sz="6400" dirty="0" smtClean="0">
                <a:solidFill>
                  <a:srgbClr val="FF0000"/>
                </a:solidFill>
              </a:rPr>
              <a:t>no</a:t>
            </a:r>
            <a:r>
              <a:rPr lang="en-US" sz="6400" dirty="0" smtClean="0">
                <a:solidFill>
                  <a:srgbClr val="0070C0"/>
                </a:solidFill>
              </a:rPr>
              <a:t> knowledge of modern medicine or by consumer activists.</a:t>
            </a:r>
            <a:r>
              <a:rPr lang="en-US" sz="5800" dirty="0" smtClean="0">
                <a:solidFill>
                  <a:srgbClr val="0070C0"/>
                </a:solidFill>
              </a:rPr>
              <a:t> </a:t>
            </a:r>
            <a:endParaRPr lang="en-US" sz="4400" dirty="0" smtClean="0">
              <a:solidFill>
                <a:srgbClr val="0070C0"/>
              </a:solidFill>
            </a:endParaRPr>
          </a:p>
          <a:p>
            <a:pPr>
              <a:buNone/>
            </a:pP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48</a:t>
            </a:fld>
            <a:endParaRPr lang="en-US"/>
          </a:p>
        </p:txBody>
      </p:sp>
    </p:spTree>
  </p:cSld>
  <p:clrMapOvr>
    <a:masterClrMapping/>
  </p:clrMapOvr>
  <p:transition spd="slow">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Only One Representative </a:t>
            </a:r>
            <a:br>
              <a:rPr lang="en-US" dirty="0" smtClean="0">
                <a:solidFill>
                  <a:srgbClr val="FF0000"/>
                </a:solidFill>
              </a:rPr>
            </a:br>
            <a:r>
              <a:rPr lang="en-US" dirty="0" smtClean="0">
                <a:solidFill>
                  <a:srgbClr val="FF0000"/>
                </a:solidFill>
              </a:rPr>
              <a:t>Of IMA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a:bodyPr>
          <a:lstStyle/>
          <a:p>
            <a:pPr lvl="0">
              <a:buNone/>
            </a:pPr>
            <a:r>
              <a:rPr lang="en-US" sz="4000" b="1" dirty="0" smtClean="0"/>
              <a:t>	</a:t>
            </a:r>
            <a:r>
              <a:rPr lang="en-US" sz="4000" b="1" dirty="0" smtClean="0">
                <a:solidFill>
                  <a:srgbClr val="0070C0"/>
                </a:solidFill>
              </a:rPr>
              <a:t>IMA’s View:-</a:t>
            </a:r>
            <a:endParaRPr lang="en-US" sz="4400" b="1" dirty="0" smtClean="0">
              <a:solidFill>
                <a:srgbClr val="0070C0"/>
              </a:solidFill>
            </a:endParaRPr>
          </a:p>
          <a:p>
            <a:pPr>
              <a:buNone/>
            </a:pPr>
            <a:r>
              <a:rPr lang="en-US" sz="4400" dirty="0" smtClean="0">
                <a:solidFill>
                  <a:srgbClr val="0070C0"/>
                </a:solidFill>
              </a:rPr>
              <a:t>   Indian Medical Association and the representatives of allopathic private practitioners shall be given </a:t>
            </a:r>
            <a:r>
              <a:rPr lang="en-US" sz="4400" dirty="0" smtClean="0">
                <a:solidFill>
                  <a:srgbClr val="FF0000"/>
                </a:solidFill>
              </a:rPr>
              <a:t>more representation.</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49</a:t>
            </a:fld>
            <a:endParaRPr lang="en-US"/>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HISTORY</a:t>
            </a:r>
            <a:endParaRPr lang="en-US" dirty="0">
              <a:solidFill>
                <a:srgbClr val="FF0000"/>
              </a:solidFill>
            </a:endParaRPr>
          </a:p>
        </p:txBody>
      </p:sp>
      <p:sp>
        <p:nvSpPr>
          <p:cNvPr id="3" name="Content Placeholder 2"/>
          <p:cNvSpPr>
            <a:spLocks noGrp="1"/>
          </p:cNvSpPr>
          <p:nvPr>
            <p:ph idx="1"/>
          </p:nvPr>
        </p:nvSpPr>
        <p:spPr>
          <a:xfrm>
            <a:off x="457200" y="2057400"/>
            <a:ext cx="8229600" cy="4068763"/>
          </a:xfrm>
        </p:spPr>
        <p:txBody>
          <a:bodyPr>
            <a:normAutofit/>
          </a:bodyPr>
          <a:lstStyle/>
          <a:p>
            <a:pPr>
              <a:buNone/>
            </a:pPr>
            <a:r>
              <a:rPr lang="en-US" sz="6000" dirty="0" smtClean="0"/>
              <a:t>	</a:t>
            </a:r>
            <a:r>
              <a:rPr lang="en-US" sz="6000" dirty="0" smtClean="0">
                <a:solidFill>
                  <a:srgbClr val="0070C0"/>
                </a:solidFill>
              </a:rPr>
              <a:t>Parliamentary Committee </a:t>
            </a:r>
            <a:r>
              <a:rPr lang="en-US" sz="6000" dirty="0" smtClean="0">
                <a:solidFill>
                  <a:srgbClr val="FF0000"/>
                </a:solidFill>
              </a:rPr>
              <a:t>rejected</a:t>
            </a:r>
            <a:r>
              <a:rPr lang="en-US" sz="6000" dirty="0" smtClean="0">
                <a:solidFill>
                  <a:srgbClr val="0070C0"/>
                </a:solidFill>
              </a:rPr>
              <a:t> the said Bill citing reasons..</a:t>
            </a:r>
            <a:endParaRPr lang="en-US" sz="66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a:t>
            </a:fld>
            <a:endParaRPr lang="en-US"/>
          </a:p>
        </p:txBody>
      </p:sp>
    </p:spTree>
  </p:cSld>
  <p:clrMapOvr>
    <a:masterClrMapping/>
  </p:clrMapOvr>
  <p:transition spd="slow">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Only One Representative </a:t>
            </a:r>
            <a:br>
              <a:rPr lang="en-US" dirty="0" smtClean="0">
                <a:solidFill>
                  <a:srgbClr val="FF0000"/>
                </a:solidFill>
              </a:rPr>
            </a:br>
            <a:r>
              <a:rPr lang="en-US" dirty="0" smtClean="0">
                <a:solidFill>
                  <a:srgbClr val="FF0000"/>
                </a:solidFill>
              </a:rPr>
              <a:t>Of IMA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lvl="0">
              <a:buNone/>
            </a:pPr>
            <a:r>
              <a:rPr lang="en-US" sz="4000" b="1" dirty="0" smtClean="0"/>
              <a:t>	</a:t>
            </a:r>
            <a:r>
              <a:rPr lang="en-US" sz="4000" b="1" dirty="0" smtClean="0">
                <a:solidFill>
                  <a:srgbClr val="0070C0"/>
                </a:solidFill>
              </a:rPr>
              <a:t>IMA’s View:-</a:t>
            </a:r>
            <a:endParaRPr lang="en-US" sz="4400" b="1" dirty="0" smtClean="0">
              <a:solidFill>
                <a:srgbClr val="0070C0"/>
              </a:solidFill>
            </a:endParaRPr>
          </a:p>
          <a:p>
            <a:pPr>
              <a:buNone/>
            </a:pPr>
            <a:r>
              <a:rPr lang="en-US" sz="4400" dirty="0" smtClean="0">
                <a:solidFill>
                  <a:srgbClr val="0070C0"/>
                </a:solidFill>
              </a:rPr>
              <a:t>   	IMA shall be taken into confidence for framing of </a:t>
            </a:r>
            <a:r>
              <a:rPr lang="en-US" sz="4400" dirty="0" smtClean="0">
                <a:solidFill>
                  <a:srgbClr val="FF0000"/>
                </a:solidFill>
              </a:rPr>
              <a:t>standards</a:t>
            </a:r>
            <a:r>
              <a:rPr lang="en-US" sz="4400" dirty="0" smtClean="0">
                <a:solidFill>
                  <a:srgbClr val="0070C0"/>
                </a:solidFill>
              </a:rPr>
              <a:t> of clinical establishment and </a:t>
            </a:r>
            <a:r>
              <a:rPr lang="en-US" sz="4400" dirty="0" smtClean="0">
                <a:solidFill>
                  <a:srgbClr val="FF0000"/>
                </a:solidFill>
              </a:rPr>
              <a:t>number</a:t>
            </a:r>
            <a:r>
              <a:rPr lang="en-US" sz="4400" dirty="0" smtClean="0">
                <a:solidFill>
                  <a:srgbClr val="0070C0"/>
                </a:solidFill>
              </a:rPr>
              <a:t> of professionals and paramedical personnel and their qualifications for different categories of clinical establishment for different geographical areas. </a:t>
            </a:r>
          </a:p>
          <a:p>
            <a:pPr>
              <a:buNone/>
            </a:pP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50</a:t>
            </a:fld>
            <a:endParaRPr lang="en-US"/>
          </a:p>
        </p:txBody>
      </p:sp>
    </p:spTree>
  </p:cSld>
  <p:clrMapOvr>
    <a:masterClrMapping/>
  </p:clrMapOvr>
  <p:transition spd="slow">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fontScale="25000" lnSpcReduction="20000"/>
          </a:bodyPr>
          <a:lstStyle/>
          <a:p>
            <a:pPr>
              <a:buNone/>
            </a:pPr>
            <a:r>
              <a:rPr lang="en-US" sz="6000" b="1" dirty="0" smtClean="0">
                <a:solidFill>
                  <a:srgbClr val="FF0000"/>
                </a:solidFill>
              </a:rPr>
              <a:t>	</a:t>
            </a:r>
            <a:r>
              <a:rPr lang="en-US" sz="9600" b="1" dirty="0" smtClean="0">
                <a:solidFill>
                  <a:srgbClr val="FF0000"/>
                </a:solidFill>
              </a:rPr>
              <a:t>District Registration Authority</a:t>
            </a:r>
          </a:p>
          <a:p>
            <a:pPr>
              <a:buNone/>
            </a:pPr>
            <a:r>
              <a:rPr lang="en-US" sz="9600" dirty="0" smtClean="0">
                <a:solidFill>
                  <a:srgbClr val="0070C0"/>
                </a:solidFill>
              </a:rPr>
              <a:t>	(Chapter III, Clause 10 (1); Rule 8 (1))</a:t>
            </a:r>
          </a:p>
          <a:p>
            <a:pPr>
              <a:buNone/>
            </a:pPr>
            <a:r>
              <a:rPr lang="en-US" sz="9600" b="1" dirty="0" smtClean="0">
                <a:solidFill>
                  <a:srgbClr val="0070C0"/>
                </a:solidFill>
              </a:rPr>
              <a:t>	</a:t>
            </a:r>
            <a:r>
              <a:rPr lang="en-US" sz="9600" dirty="0" smtClean="0">
                <a:solidFill>
                  <a:srgbClr val="FF0000"/>
                </a:solidFill>
              </a:rPr>
              <a:t>Chairperson</a:t>
            </a:r>
            <a:r>
              <a:rPr lang="en-US" sz="9600" dirty="0" smtClean="0">
                <a:solidFill>
                  <a:srgbClr val="0070C0"/>
                </a:solidFill>
              </a:rPr>
              <a:t>  - District Collector</a:t>
            </a:r>
          </a:p>
          <a:p>
            <a:pPr>
              <a:buNone/>
            </a:pPr>
            <a:r>
              <a:rPr lang="en-US" sz="9600" dirty="0" smtClean="0">
                <a:solidFill>
                  <a:srgbClr val="0070C0"/>
                </a:solidFill>
              </a:rPr>
              <a:t>	</a:t>
            </a:r>
            <a:r>
              <a:rPr lang="en-US" sz="9600" dirty="0" smtClean="0">
                <a:solidFill>
                  <a:srgbClr val="FF0000"/>
                </a:solidFill>
              </a:rPr>
              <a:t>Convener</a:t>
            </a:r>
            <a:r>
              <a:rPr lang="en-US" sz="9600" dirty="0" smtClean="0">
                <a:solidFill>
                  <a:srgbClr val="0070C0"/>
                </a:solidFill>
              </a:rPr>
              <a:t>  - District Health Officer / Chief Medical Officer </a:t>
            </a:r>
          </a:p>
          <a:p>
            <a:pPr>
              <a:buNone/>
            </a:pPr>
            <a:r>
              <a:rPr lang="en-US" sz="9600" dirty="0" smtClean="0">
                <a:solidFill>
                  <a:srgbClr val="0070C0"/>
                </a:solidFill>
              </a:rPr>
              <a:t>	</a:t>
            </a:r>
            <a:r>
              <a:rPr lang="en-US" sz="9600" dirty="0" smtClean="0">
                <a:solidFill>
                  <a:srgbClr val="FF0000"/>
                </a:solidFill>
              </a:rPr>
              <a:t>3 </a:t>
            </a:r>
            <a:r>
              <a:rPr lang="en-US" sz="9600" dirty="0" smtClean="0">
                <a:solidFill>
                  <a:srgbClr val="0070C0"/>
                </a:solidFill>
              </a:rPr>
              <a:t>members one each from-</a:t>
            </a:r>
          </a:p>
          <a:p>
            <a:pPr lvl="1">
              <a:buNone/>
            </a:pPr>
            <a:r>
              <a:rPr lang="en-US" sz="9600" dirty="0" smtClean="0">
                <a:solidFill>
                  <a:srgbClr val="0070C0"/>
                </a:solidFill>
              </a:rPr>
              <a:t>	1.City </a:t>
            </a:r>
            <a:r>
              <a:rPr lang="en-US" sz="9600" dirty="0" smtClean="0">
                <a:solidFill>
                  <a:srgbClr val="FF0000"/>
                </a:solidFill>
              </a:rPr>
              <a:t>Police</a:t>
            </a:r>
            <a:r>
              <a:rPr lang="en-US" sz="9600" dirty="0" smtClean="0">
                <a:solidFill>
                  <a:srgbClr val="0070C0"/>
                </a:solidFill>
              </a:rPr>
              <a:t> Commissioner/Senior SP/SP/his nominee</a:t>
            </a:r>
          </a:p>
          <a:p>
            <a:pPr lvl="1">
              <a:buNone/>
            </a:pPr>
            <a:r>
              <a:rPr lang="en-US" sz="9600" dirty="0" smtClean="0">
                <a:solidFill>
                  <a:srgbClr val="0070C0"/>
                </a:solidFill>
              </a:rPr>
              <a:t>	2.Senior level officers of the </a:t>
            </a:r>
            <a:r>
              <a:rPr lang="en-US" sz="9600" dirty="0" smtClean="0">
                <a:solidFill>
                  <a:srgbClr val="FF0000"/>
                </a:solidFill>
              </a:rPr>
              <a:t>Local Self Government </a:t>
            </a:r>
            <a:r>
              <a:rPr lang="en-US" sz="9600" dirty="0" smtClean="0">
                <a:solidFill>
                  <a:srgbClr val="0070C0"/>
                </a:solidFill>
              </a:rPr>
              <a:t>at District Level</a:t>
            </a:r>
          </a:p>
          <a:p>
            <a:pPr lvl="1">
              <a:buNone/>
            </a:pPr>
            <a:r>
              <a:rPr lang="en-US" sz="9600" dirty="0" smtClean="0">
                <a:solidFill>
                  <a:srgbClr val="0070C0"/>
                </a:solidFill>
              </a:rPr>
              <a:t>	3.Professional medical </a:t>
            </a:r>
            <a:r>
              <a:rPr lang="en-US" sz="9600" dirty="0" smtClean="0">
                <a:solidFill>
                  <a:srgbClr val="FF0000"/>
                </a:solidFill>
              </a:rPr>
              <a:t>association</a:t>
            </a:r>
          </a:p>
          <a:p>
            <a:pPr lvl="1">
              <a:buNone/>
            </a:pPr>
            <a:endParaRPr lang="en-US" sz="9600" dirty="0" smtClean="0">
              <a:solidFill>
                <a:srgbClr val="FF0000"/>
              </a:solidFill>
            </a:endParaRPr>
          </a:p>
          <a:p>
            <a:pPr>
              <a:buNone/>
              <a:defRPr/>
            </a:pPr>
            <a:r>
              <a:rPr lang="en-US" sz="9600" dirty="0" smtClean="0"/>
              <a:t>	The </a:t>
            </a:r>
            <a:r>
              <a:rPr lang="en-US" sz="9600" dirty="0" smtClean="0">
                <a:solidFill>
                  <a:srgbClr val="FF0000"/>
                </a:solidFill>
              </a:rPr>
              <a:t>District Health Officer / Chief Medical Officer </a:t>
            </a:r>
            <a:r>
              <a:rPr lang="en-US" sz="9600" dirty="0" smtClean="0"/>
              <a:t>shall exercise the powers of the district health authority</a:t>
            </a:r>
          </a:p>
          <a:p>
            <a:pPr lvl="1">
              <a:buNone/>
            </a:pPr>
            <a:endParaRPr lang="en-US" sz="7000" dirty="0" smtClean="0">
              <a:solidFill>
                <a:srgbClr val="0070C0"/>
              </a:solidFill>
            </a:endParaRPr>
          </a:p>
          <a:p>
            <a:pPr>
              <a:buNone/>
            </a:pPr>
            <a:r>
              <a:rPr lang="en-US" sz="7000" b="1" dirty="0" smtClean="0">
                <a:solidFill>
                  <a:srgbClr val="FF0000"/>
                </a:solidFill>
              </a:rPr>
              <a:t>	</a:t>
            </a:r>
            <a:r>
              <a:rPr lang="en-US" sz="7000" dirty="0" smtClean="0">
                <a:solidFill>
                  <a:srgbClr val="FF0000"/>
                </a:solidFill>
              </a:rPr>
              <a:t>  </a:t>
            </a:r>
            <a:endParaRPr lang="en-US" sz="70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51</a:t>
            </a:fld>
            <a:endParaRPr lang="en-US"/>
          </a:p>
        </p:txBody>
      </p:sp>
    </p:spTree>
  </p:cSld>
  <p:clrMapOvr>
    <a:masterClrMapping/>
  </p:clrMapOvr>
  <p:transition spd="slow">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District Registration Authority</a:t>
            </a:r>
          </a:p>
        </p:txBody>
      </p:sp>
      <p:sp>
        <p:nvSpPr>
          <p:cNvPr id="3" name="Content Placeholder 2"/>
          <p:cNvSpPr>
            <a:spLocks noGrp="1"/>
          </p:cNvSpPr>
          <p:nvPr>
            <p:ph idx="1"/>
          </p:nvPr>
        </p:nvSpPr>
        <p:spPr>
          <a:xfrm>
            <a:off x="457200" y="1981200"/>
            <a:ext cx="8229600" cy="4343400"/>
          </a:xfrm>
        </p:spPr>
        <p:txBody>
          <a:bodyPr>
            <a:normAutofit fontScale="92500" lnSpcReduction="10000"/>
          </a:bodyPr>
          <a:lstStyle/>
          <a:p>
            <a:pPr>
              <a:buNone/>
            </a:pPr>
            <a:r>
              <a:rPr lang="en-US" b="1" dirty="0" smtClean="0"/>
              <a:t>IMA’s View :-</a:t>
            </a:r>
          </a:p>
          <a:p>
            <a:pPr>
              <a:buNone/>
            </a:pPr>
            <a:r>
              <a:rPr lang="en-US" sz="4400" dirty="0" smtClean="0"/>
              <a:t>	</a:t>
            </a:r>
            <a:r>
              <a:rPr lang="en-US" sz="4500" dirty="0" smtClean="0"/>
              <a:t>District Registering Authority (DRA) must be headed by a </a:t>
            </a:r>
            <a:r>
              <a:rPr lang="en-US" sz="4500" dirty="0" smtClean="0">
                <a:solidFill>
                  <a:srgbClr val="FF0000"/>
                </a:solidFill>
              </a:rPr>
              <a:t>medical person</a:t>
            </a:r>
            <a:r>
              <a:rPr lang="en-US" sz="4500" dirty="0" smtClean="0"/>
              <a:t>.</a:t>
            </a:r>
          </a:p>
          <a:p>
            <a:pPr>
              <a:buNone/>
            </a:pPr>
            <a:r>
              <a:rPr lang="en-US" sz="4500" dirty="0" smtClean="0"/>
              <a:t>	The police officer shall be </a:t>
            </a:r>
            <a:r>
              <a:rPr lang="en-US" sz="4500" dirty="0" smtClean="0">
                <a:solidFill>
                  <a:srgbClr val="FF0000"/>
                </a:solidFill>
              </a:rPr>
              <a:t>excluded</a:t>
            </a:r>
            <a:r>
              <a:rPr lang="en-US" sz="4500" dirty="0" smtClean="0"/>
              <a:t> from the DRA.</a:t>
            </a:r>
          </a:p>
          <a:p>
            <a:pPr>
              <a:buNone/>
            </a:pPr>
            <a:r>
              <a:rPr lang="en-US" sz="4500" dirty="0" smtClean="0"/>
              <a:t>	</a:t>
            </a:r>
            <a:endParaRPr lang="en-US" sz="4300" b="1"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52</a:t>
            </a:fld>
            <a:endParaRPr lang="en-US"/>
          </a:p>
        </p:txBody>
      </p:sp>
    </p:spTree>
  </p:cSld>
  <p:clrMapOvr>
    <a:masterClrMapping/>
  </p:clrMapOvr>
  <p:transition spd="slow">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District Registration Authority</a:t>
            </a:r>
          </a:p>
        </p:txBody>
      </p:sp>
      <p:sp>
        <p:nvSpPr>
          <p:cNvPr id="3" name="Content Placeholder 2"/>
          <p:cNvSpPr>
            <a:spLocks noGrp="1"/>
          </p:cNvSpPr>
          <p:nvPr>
            <p:ph idx="1"/>
          </p:nvPr>
        </p:nvSpPr>
        <p:spPr>
          <a:xfrm>
            <a:off x="457200" y="1828800"/>
            <a:ext cx="8229600" cy="4724400"/>
          </a:xfrm>
        </p:spPr>
        <p:txBody>
          <a:bodyPr>
            <a:normAutofit fontScale="70000" lnSpcReduction="20000"/>
          </a:bodyPr>
          <a:lstStyle/>
          <a:p>
            <a:pPr>
              <a:buNone/>
            </a:pPr>
            <a:r>
              <a:rPr lang="en-US" b="1" dirty="0" smtClean="0"/>
              <a:t>IMA’s View :-</a:t>
            </a:r>
          </a:p>
          <a:p>
            <a:pPr>
              <a:buNone/>
            </a:pPr>
            <a:r>
              <a:rPr lang="en-US" sz="4400" dirty="0" smtClean="0"/>
              <a:t>	</a:t>
            </a:r>
            <a:r>
              <a:rPr lang="en-US" sz="4500" dirty="0" smtClean="0"/>
              <a:t>The three members of DRA </a:t>
            </a:r>
            <a:r>
              <a:rPr lang="en-US" sz="4500" dirty="0" smtClean="0">
                <a:solidFill>
                  <a:srgbClr val="FF0000"/>
                </a:solidFill>
              </a:rPr>
              <a:t>shall </a:t>
            </a:r>
            <a:r>
              <a:rPr lang="en-US" sz="4500" dirty="0" smtClean="0"/>
              <a:t>include…</a:t>
            </a:r>
          </a:p>
          <a:p>
            <a:pPr>
              <a:buNone/>
            </a:pPr>
            <a:r>
              <a:rPr lang="en-US" sz="4500" dirty="0" smtClean="0"/>
              <a:t>	</a:t>
            </a:r>
            <a:r>
              <a:rPr lang="en-US" sz="4500" dirty="0" smtClean="0">
                <a:solidFill>
                  <a:schemeClr val="tx2"/>
                </a:solidFill>
              </a:rPr>
              <a:t>1.</a:t>
            </a:r>
            <a:r>
              <a:rPr lang="en-US" sz="4500" dirty="0" smtClean="0"/>
              <a:t>One representative of </a:t>
            </a:r>
            <a:r>
              <a:rPr lang="en-US" sz="4500" dirty="0" smtClean="0">
                <a:solidFill>
                  <a:srgbClr val="FF0000"/>
                </a:solidFill>
              </a:rPr>
              <a:t>I</a:t>
            </a:r>
            <a:r>
              <a:rPr lang="en-US" sz="4500" dirty="0" smtClean="0"/>
              <a:t>ndian </a:t>
            </a:r>
            <a:r>
              <a:rPr lang="en-US" sz="4500" dirty="0" smtClean="0">
                <a:solidFill>
                  <a:srgbClr val="FF0000"/>
                </a:solidFill>
              </a:rPr>
              <a:t>M</a:t>
            </a:r>
            <a:r>
              <a:rPr lang="en-US" sz="4500" dirty="0" smtClean="0"/>
              <a:t>edical </a:t>
            </a:r>
            <a:r>
              <a:rPr lang="en-US" sz="4500" dirty="0" smtClean="0">
                <a:solidFill>
                  <a:srgbClr val="FF0000"/>
                </a:solidFill>
              </a:rPr>
              <a:t>A</a:t>
            </a:r>
            <a:r>
              <a:rPr lang="en-US" sz="4500" dirty="0" smtClean="0"/>
              <a:t>ssociation President or Secretary or his representative at district level. </a:t>
            </a:r>
          </a:p>
          <a:p>
            <a:pPr>
              <a:buNone/>
            </a:pPr>
            <a:r>
              <a:rPr lang="en-US" sz="4500" dirty="0" smtClean="0"/>
              <a:t>	</a:t>
            </a:r>
            <a:r>
              <a:rPr lang="en-US" sz="4500" dirty="0" smtClean="0">
                <a:solidFill>
                  <a:schemeClr val="tx2"/>
                </a:solidFill>
              </a:rPr>
              <a:t>2.</a:t>
            </a:r>
            <a:r>
              <a:rPr lang="en-US" sz="4500" dirty="0" smtClean="0"/>
              <a:t>One representative from a reputed </a:t>
            </a:r>
            <a:r>
              <a:rPr lang="en-US" sz="4500" dirty="0" smtClean="0">
                <a:solidFill>
                  <a:srgbClr val="FF0000"/>
                </a:solidFill>
              </a:rPr>
              <a:t>NGO</a:t>
            </a:r>
            <a:r>
              <a:rPr lang="en-US" sz="4500" dirty="0" smtClean="0"/>
              <a:t> working in the field of health for minimum last 3 years. </a:t>
            </a:r>
          </a:p>
          <a:p>
            <a:pPr>
              <a:buNone/>
            </a:pPr>
            <a:r>
              <a:rPr lang="en-US" sz="4500" dirty="0" smtClean="0"/>
              <a:t>	</a:t>
            </a:r>
            <a:r>
              <a:rPr lang="en-US" sz="4500" dirty="0" smtClean="0">
                <a:solidFill>
                  <a:schemeClr val="tx2"/>
                </a:solidFill>
              </a:rPr>
              <a:t>3.</a:t>
            </a:r>
            <a:r>
              <a:rPr lang="en-US" sz="4500" dirty="0" smtClean="0">
                <a:solidFill>
                  <a:srgbClr val="FF0000"/>
                </a:solidFill>
              </a:rPr>
              <a:t>Retired</a:t>
            </a:r>
            <a:r>
              <a:rPr lang="en-US" sz="4500" dirty="0" smtClean="0"/>
              <a:t> Deputy Director of Health Services / DHO / Medical Superintendent / Prof. of medical college.</a:t>
            </a:r>
          </a:p>
        </p:txBody>
      </p:sp>
      <p:sp>
        <p:nvSpPr>
          <p:cNvPr id="4" name="Slide Number Placeholder 3"/>
          <p:cNvSpPr>
            <a:spLocks noGrp="1"/>
          </p:cNvSpPr>
          <p:nvPr>
            <p:ph type="sldNum" sz="quarter" idx="12"/>
          </p:nvPr>
        </p:nvSpPr>
        <p:spPr/>
        <p:txBody>
          <a:bodyPr/>
          <a:lstStyle/>
          <a:p>
            <a:fld id="{F04F7A0C-1AB3-43E3-9EB2-28940F534959}" type="slidenum">
              <a:rPr lang="en-US" smtClean="0"/>
              <a:pPr/>
              <a:t>53</a:t>
            </a:fld>
            <a:endParaRPr lang="en-US"/>
          </a:p>
        </p:txBody>
      </p:sp>
    </p:spTree>
  </p:cSld>
  <p:clrMapOvr>
    <a:masterClrMapping/>
  </p:clrMapOvr>
  <p:transition spd="slow">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District Registration Authority</a:t>
            </a:r>
            <a:endParaRPr lang="en-US" sz="3600" dirty="0">
              <a:solidFill>
                <a:srgbClr val="FF0000"/>
              </a:solidFill>
            </a:endParaRPr>
          </a:p>
        </p:txBody>
      </p:sp>
      <p:sp>
        <p:nvSpPr>
          <p:cNvPr id="3" name="Content Placeholder 2"/>
          <p:cNvSpPr>
            <a:spLocks noGrp="1"/>
          </p:cNvSpPr>
          <p:nvPr>
            <p:ph idx="1"/>
          </p:nvPr>
        </p:nvSpPr>
        <p:spPr>
          <a:xfrm>
            <a:off x="457200" y="1752600"/>
            <a:ext cx="8229600" cy="4724399"/>
          </a:xfrm>
        </p:spPr>
        <p:txBody>
          <a:bodyPr>
            <a:normAutofit fontScale="32500" lnSpcReduction="20000"/>
          </a:bodyPr>
          <a:lstStyle/>
          <a:p>
            <a:pPr>
              <a:lnSpc>
                <a:spcPct val="120000"/>
              </a:lnSpc>
              <a:buNone/>
            </a:pPr>
            <a:r>
              <a:rPr lang="en-US" sz="12800" b="1" dirty="0" smtClean="0"/>
              <a:t>	</a:t>
            </a:r>
            <a:r>
              <a:rPr lang="en-US" sz="14400" dirty="0" smtClean="0"/>
              <a:t>The District Registration Authority will issue provisional registration certificate within 10 days with out any inquiry. </a:t>
            </a:r>
          </a:p>
          <a:p>
            <a:pPr>
              <a:lnSpc>
                <a:spcPct val="120000"/>
              </a:lnSpc>
              <a:buNone/>
            </a:pPr>
            <a:r>
              <a:rPr lang="en-US" sz="11200" dirty="0" smtClean="0"/>
              <a:t>	(Chapter IV, Clause 15, 16 (1); </a:t>
            </a:r>
          </a:p>
          <a:p>
            <a:pPr>
              <a:lnSpc>
                <a:spcPct val="120000"/>
              </a:lnSpc>
              <a:buNone/>
            </a:pPr>
            <a:r>
              <a:rPr lang="en-US" sz="11200" dirty="0" smtClean="0"/>
              <a:t>	Rule 8 (3) (a),(b),(c),(d))</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54</a:t>
            </a:fld>
            <a:endParaRPr lang="en-US"/>
          </a:p>
        </p:txBody>
      </p:sp>
    </p:spTree>
  </p:cSld>
  <p:clrMapOvr>
    <a:masterClrMapping/>
  </p:clrMapOvr>
  <p:transition spd="slow">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676400"/>
            <a:ext cx="8229600" cy="4449763"/>
          </a:xfrm>
        </p:spPr>
        <p:txBody>
          <a:bodyPr>
            <a:normAutofit fontScale="25000" lnSpcReduction="20000"/>
          </a:bodyPr>
          <a:lstStyle/>
          <a:p>
            <a:pPr>
              <a:lnSpc>
                <a:spcPct val="120000"/>
              </a:lnSpc>
              <a:buNone/>
            </a:pPr>
            <a:r>
              <a:rPr lang="en-US" sz="12800" b="1" dirty="0" smtClean="0">
                <a:solidFill>
                  <a:srgbClr val="FF0000"/>
                </a:solidFill>
              </a:rPr>
              <a:t>	</a:t>
            </a:r>
            <a:r>
              <a:rPr lang="en-US" sz="14400" dirty="0" smtClean="0">
                <a:solidFill>
                  <a:srgbClr val="FF0000"/>
                </a:solidFill>
              </a:rPr>
              <a:t>		The License Raj….</a:t>
            </a:r>
            <a:r>
              <a:rPr lang="en-US" sz="7200" dirty="0" smtClean="0">
                <a:solidFill>
                  <a:srgbClr val="FF0000"/>
                </a:solidFill>
              </a:rPr>
              <a:t>		</a:t>
            </a:r>
          </a:p>
          <a:p>
            <a:pPr>
              <a:lnSpc>
                <a:spcPct val="120000"/>
              </a:lnSpc>
              <a:buNone/>
            </a:pPr>
            <a:r>
              <a:rPr lang="en-US" sz="12800" b="1" dirty="0" smtClean="0"/>
              <a:t>	On submission of evidence of compilation of prescribed minimum standards </a:t>
            </a:r>
          </a:p>
          <a:p>
            <a:pPr>
              <a:lnSpc>
                <a:spcPct val="120000"/>
              </a:lnSpc>
              <a:buNone/>
            </a:pPr>
            <a:r>
              <a:rPr lang="en-US" sz="12800" b="1" dirty="0" smtClean="0"/>
              <a:t>	</a:t>
            </a:r>
            <a:r>
              <a:rPr lang="en-US" sz="12800" dirty="0" smtClean="0"/>
              <a:t>And </a:t>
            </a:r>
            <a:r>
              <a:rPr lang="en-US" sz="12800" dirty="0" smtClean="0">
                <a:solidFill>
                  <a:srgbClr val="FF0000"/>
                </a:solidFill>
              </a:rPr>
              <a:t>if authority is satisfied (??)</a:t>
            </a:r>
            <a:r>
              <a:rPr lang="en-US" sz="12800" dirty="0" smtClean="0"/>
              <a:t>, it will issue permanent registration certificate for </a:t>
            </a:r>
            <a:r>
              <a:rPr lang="en-US" sz="12800" dirty="0" smtClean="0">
                <a:solidFill>
                  <a:srgbClr val="FF0000"/>
                </a:solidFill>
              </a:rPr>
              <a:t>5</a:t>
            </a:r>
            <a:r>
              <a:rPr lang="en-US" sz="12800" dirty="0" smtClean="0"/>
              <a:t> years.</a:t>
            </a:r>
          </a:p>
          <a:p>
            <a:pPr>
              <a:lnSpc>
                <a:spcPct val="120000"/>
              </a:lnSpc>
              <a:buNone/>
            </a:pPr>
            <a:r>
              <a:rPr lang="en-US" sz="12800" dirty="0" smtClean="0"/>
              <a:t>	</a:t>
            </a:r>
            <a:r>
              <a:rPr lang="en-US" sz="11200" dirty="0" smtClean="0"/>
              <a:t>(Chapter IV, Clause 25, 28, 30)</a:t>
            </a:r>
            <a:r>
              <a:rPr lang="en-US" sz="12800" dirty="0" smtClean="0"/>
              <a:t> </a:t>
            </a:r>
          </a:p>
          <a:p>
            <a:pPr>
              <a:lnSpc>
                <a:spcPct val="120000"/>
              </a:lnSpc>
              <a:buNone/>
            </a:pPr>
            <a:endParaRPr lang="en-US" sz="9400" b="1" dirty="0" smtClean="0"/>
          </a:p>
          <a:p>
            <a:pPr>
              <a:lnSpc>
                <a:spcPct val="120000"/>
              </a:lnSpc>
              <a:buNone/>
            </a:pPr>
            <a:r>
              <a:rPr lang="en-US" sz="4800" b="1" dirty="0" smtClean="0">
                <a:solidFill>
                  <a:srgbClr val="FF0000"/>
                </a:solidFill>
              </a:rPr>
              <a:t>	</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55</a:t>
            </a:fld>
            <a:endParaRPr lang="en-US"/>
          </a:p>
        </p:txBody>
      </p:sp>
    </p:spTree>
  </p:cSld>
  <p:clrMapOvr>
    <a:masterClrMapping/>
  </p:clrMapOvr>
  <p:transition spd="slow">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		The </a:t>
            </a:r>
            <a:r>
              <a:rPr lang="en-US" dirty="0" err="1" smtClean="0">
                <a:solidFill>
                  <a:srgbClr val="FF0000"/>
                </a:solidFill>
              </a:rPr>
              <a:t>Licence</a:t>
            </a:r>
            <a:r>
              <a:rPr lang="en-US" dirty="0" smtClean="0">
                <a:solidFill>
                  <a:srgbClr val="FF0000"/>
                </a:solidFill>
              </a:rPr>
              <a:t> Raj….</a:t>
            </a:r>
            <a:r>
              <a:rPr lang="en-US" sz="1800" dirty="0" smtClean="0">
                <a:solidFill>
                  <a:srgbClr val="FF0000"/>
                </a:solidFill>
              </a:rPr>
              <a:t>		</a:t>
            </a:r>
          </a:p>
        </p:txBody>
      </p:sp>
      <p:sp>
        <p:nvSpPr>
          <p:cNvPr id="3" name="Content Placeholder 2"/>
          <p:cNvSpPr>
            <a:spLocks noGrp="1"/>
          </p:cNvSpPr>
          <p:nvPr>
            <p:ph idx="1"/>
          </p:nvPr>
        </p:nvSpPr>
        <p:spPr>
          <a:xfrm>
            <a:off x="457200" y="1981200"/>
            <a:ext cx="8229600" cy="4495800"/>
          </a:xfrm>
        </p:spPr>
        <p:txBody>
          <a:bodyPr>
            <a:noAutofit/>
          </a:bodyPr>
          <a:lstStyle/>
          <a:p>
            <a:pPr>
              <a:buNone/>
            </a:pPr>
            <a:r>
              <a:rPr lang="en-US" sz="4000" dirty="0" smtClean="0"/>
              <a:t>	Application for </a:t>
            </a:r>
            <a:r>
              <a:rPr lang="en-US" sz="4000" dirty="0" smtClean="0">
                <a:solidFill>
                  <a:srgbClr val="FF0000"/>
                </a:solidFill>
              </a:rPr>
              <a:t>renewal</a:t>
            </a:r>
            <a:r>
              <a:rPr lang="en-US" sz="4000" dirty="0" smtClean="0"/>
              <a:t> of registration shall be made within </a:t>
            </a:r>
            <a:r>
              <a:rPr lang="en-US" sz="4000" dirty="0" smtClean="0">
                <a:solidFill>
                  <a:srgbClr val="FF0000"/>
                </a:solidFill>
              </a:rPr>
              <a:t>six months before</a:t>
            </a:r>
            <a:r>
              <a:rPr lang="en-US" sz="4000" dirty="0" smtClean="0"/>
              <a:t> the date of expiry of validity of the certificate.</a:t>
            </a:r>
          </a:p>
          <a:p>
            <a:pPr>
              <a:buNone/>
            </a:pPr>
            <a:r>
              <a:rPr lang="en-US" sz="4000" dirty="0" smtClean="0">
                <a:solidFill>
                  <a:schemeClr val="accent2"/>
                </a:solidFill>
              </a:rPr>
              <a:t>	</a:t>
            </a:r>
            <a:r>
              <a:rPr lang="en-US" dirty="0" smtClean="0"/>
              <a:t>(Chapter IV, Clause 30 (4))</a:t>
            </a:r>
          </a:p>
          <a:p>
            <a:pPr>
              <a:buNone/>
            </a:pPr>
            <a:r>
              <a:rPr lang="en-US" sz="4000" dirty="0" smtClean="0">
                <a:solidFill>
                  <a:srgbClr val="FF0000"/>
                </a:solidFill>
              </a:rPr>
              <a:t>	</a:t>
            </a:r>
            <a:r>
              <a:rPr lang="en-US" sz="4000" dirty="0" smtClean="0"/>
              <a:t>All the procedure of registration will be</a:t>
            </a:r>
            <a:r>
              <a:rPr lang="en-US" sz="4000" dirty="0" smtClean="0">
                <a:solidFill>
                  <a:srgbClr val="FF0000"/>
                </a:solidFill>
              </a:rPr>
              <a:t> repeated.</a:t>
            </a:r>
          </a:p>
          <a:p>
            <a:pPr>
              <a:buNone/>
            </a:pPr>
            <a:endParaRPr lang="en-US" sz="5400" b="1" dirty="0" smtClean="0"/>
          </a:p>
          <a:p>
            <a:pPr>
              <a:buNone/>
            </a:pPr>
            <a:r>
              <a:rPr lang="en-US" sz="2800" b="1" dirty="0" smtClean="0">
                <a:solidFill>
                  <a:srgbClr val="FF0000"/>
                </a:solidFill>
              </a:rPr>
              <a:t>	</a:t>
            </a:r>
            <a:r>
              <a:rPr lang="en-US" sz="2800" dirty="0" smtClean="0">
                <a:solidFill>
                  <a:srgbClr val="FF0000"/>
                </a:solidFill>
              </a:rPr>
              <a:t>  </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56</a:t>
            </a:fld>
            <a:endParaRPr lang="en-US"/>
          </a:p>
        </p:txBody>
      </p:sp>
    </p:spTree>
  </p:cSld>
  <p:clrMapOvr>
    <a:masterClrMapping/>
  </p:clrMapOvr>
  <p:transition spd="slow">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		The </a:t>
            </a:r>
            <a:r>
              <a:rPr lang="en-US" dirty="0" err="1" smtClean="0">
                <a:solidFill>
                  <a:srgbClr val="FF0000"/>
                </a:solidFill>
              </a:rPr>
              <a:t>Licence</a:t>
            </a:r>
            <a:r>
              <a:rPr lang="en-US" dirty="0" smtClean="0">
                <a:solidFill>
                  <a:srgbClr val="FF0000"/>
                </a:solidFill>
              </a:rPr>
              <a:t> Raj….</a:t>
            </a:r>
            <a:r>
              <a:rPr lang="en-US" sz="1800" dirty="0" smtClean="0">
                <a:solidFill>
                  <a:srgbClr val="FF0000"/>
                </a:solidFill>
              </a:rPr>
              <a:t>		</a:t>
            </a:r>
          </a:p>
        </p:txBody>
      </p:sp>
      <p:sp>
        <p:nvSpPr>
          <p:cNvPr id="3" name="Content Placeholder 2"/>
          <p:cNvSpPr>
            <a:spLocks noGrp="1"/>
          </p:cNvSpPr>
          <p:nvPr>
            <p:ph idx="1"/>
          </p:nvPr>
        </p:nvSpPr>
        <p:spPr>
          <a:xfrm>
            <a:off x="457200" y="1676400"/>
            <a:ext cx="8229600" cy="5181600"/>
          </a:xfrm>
        </p:spPr>
        <p:txBody>
          <a:bodyPr>
            <a:noAutofit/>
          </a:bodyPr>
          <a:lstStyle/>
          <a:p>
            <a:pPr>
              <a:buNone/>
            </a:pPr>
            <a:r>
              <a:rPr lang="en-US" sz="4800" b="1" dirty="0" smtClean="0"/>
              <a:t>	</a:t>
            </a:r>
            <a:r>
              <a:rPr lang="en-US" sz="4000" b="1" dirty="0" smtClean="0"/>
              <a:t>IMA’s View :--</a:t>
            </a:r>
          </a:p>
          <a:p>
            <a:pPr>
              <a:buNone/>
            </a:pPr>
            <a:r>
              <a:rPr lang="en-US" sz="4000" dirty="0" smtClean="0"/>
              <a:t>	</a:t>
            </a:r>
            <a:r>
              <a:rPr lang="en-US" dirty="0" smtClean="0"/>
              <a:t>If inspection is not carried out </a:t>
            </a:r>
            <a:r>
              <a:rPr lang="en-US" dirty="0" smtClean="0">
                <a:solidFill>
                  <a:srgbClr val="FF0000"/>
                </a:solidFill>
              </a:rPr>
              <a:t>within 30 days of submission of evidence </a:t>
            </a:r>
            <a:r>
              <a:rPr lang="en-US" dirty="0" smtClean="0"/>
              <a:t>of compilation of minimum standards, the certificate shall be </a:t>
            </a:r>
            <a:r>
              <a:rPr lang="en-US" dirty="0" smtClean="0">
                <a:solidFill>
                  <a:srgbClr val="FF0000"/>
                </a:solidFill>
              </a:rPr>
              <a:t>automatically deemed permanent</a:t>
            </a:r>
            <a:r>
              <a:rPr lang="en-US" dirty="0" smtClean="0"/>
              <a:t> &amp; hospital can start running for the period of 5 yrs.</a:t>
            </a:r>
          </a:p>
          <a:p>
            <a:pPr>
              <a:buNone/>
            </a:pPr>
            <a:r>
              <a:rPr lang="en-US" dirty="0" smtClean="0"/>
              <a:t>	This will </a:t>
            </a:r>
            <a:r>
              <a:rPr lang="en-US" dirty="0" smtClean="0">
                <a:solidFill>
                  <a:srgbClr val="FF0000"/>
                </a:solidFill>
              </a:rPr>
              <a:t>reduce harassment </a:t>
            </a:r>
            <a:r>
              <a:rPr lang="en-US" dirty="0" smtClean="0"/>
              <a:t>by unnecessary delay done for the sake of </a:t>
            </a:r>
            <a:r>
              <a:rPr lang="en-US" dirty="0" smtClean="0">
                <a:solidFill>
                  <a:srgbClr val="FF0000"/>
                </a:solidFill>
              </a:rPr>
              <a:t>bribe</a:t>
            </a:r>
            <a:r>
              <a:rPr lang="en-US" dirty="0" smtClean="0"/>
              <a:t>. </a:t>
            </a:r>
          </a:p>
          <a:p>
            <a:pPr>
              <a:buNone/>
            </a:pPr>
            <a:endParaRPr lang="en-US" sz="4000" b="1" dirty="0" smtClean="0"/>
          </a:p>
          <a:p>
            <a:pPr>
              <a:buNone/>
            </a:pPr>
            <a:endParaRPr lang="en-US" sz="5400" b="1" dirty="0" smtClean="0"/>
          </a:p>
          <a:p>
            <a:pPr>
              <a:buNone/>
            </a:pPr>
            <a:r>
              <a:rPr lang="en-US" sz="2800" b="1" dirty="0" smtClean="0">
                <a:solidFill>
                  <a:srgbClr val="FF0000"/>
                </a:solidFill>
              </a:rPr>
              <a:t>	</a:t>
            </a:r>
            <a:r>
              <a:rPr lang="en-US" sz="2800" dirty="0" smtClean="0">
                <a:solidFill>
                  <a:srgbClr val="FF0000"/>
                </a:solidFill>
              </a:rPr>
              <a:t>  </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57</a:t>
            </a:fld>
            <a:endParaRPr lang="en-US"/>
          </a:p>
        </p:txBody>
      </p:sp>
    </p:spTree>
  </p:cSld>
  <p:clrMapOvr>
    <a:masterClrMapping/>
  </p:clrMapOvr>
  <p:transition spd="slow">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981200"/>
            <a:ext cx="8229600" cy="4144963"/>
          </a:xfrm>
        </p:spPr>
        <p:txBody>
          <a:bodyPr>
            <a:normAutofit fontScale="55000" lnSpcReduction="20000"/>
          </a:bodyPr>
          <a:lstStyle/>
          <a:p>
            <a:pPr>
              <a:buNone/>
            </a:pPr>
            <a:r>
              <a:rPr lang="en-US" sz="8000" b="1" dirty="0" smtClean="0"/>
              <a:t>	The Authority will Invite </a:t>
            </a:r>
            <a:r>
              <a:rPr lang="en-US" sz="8000" b="1" dirty="0" smtClean="0">
                <a:solidFill>
                  <a:srgbClr val="FF0000"/>
                </a:solidFill>
              </a:rPr>
              <a:t>Public Objections</a:t>
            </a:r>
            <a:r>
              <a:rPr lang="en-US" sz="8000" b="1" dirty="0" smtClean="0"/>
              <a:t> Before Granting Permanent Registration to any Clinical Establishment. </a:t>
            </a:r>
          </a:p>
          <a:p>
            <a:pPr>
              <a:buNone/>
            </a:pPr>
            <a:r>
              <a:rPr lang="en-US" sz="6500" b="1" dirty="0" smtClean="0"/>
              <a:t>	</a:t>
            </a:r>
            <a:r>
              <a:rPr lang="en-US" sz="5800" dirty="0" smtClean="0"/>
              <a:t>(Chapter IV, Clause 26)</a:t>
            </a:r>
          </a:p>
          <a:p>
            <a:pPr>
              <a:buNone/>
            </a:pPr>
            <a:r>
              <a:rPr lang="en-US" sz="4800" b="1" dirty="0" smtClean="0"/>
              <a:t>	Naturally, Permission of Neighbors will be Compulsory to Run the Hospital. 	</a:t>
            </a:r>
            <a:endParaRPr lang="en-US" sz="4800" b="1" dirty="0" smtClean="0">
              <a:solidFill>
                <a:srgbClr val="FF0000"/>
              </a:solidFill>
            </a:endParaRPr>
          </a:p>
          <a:p>
            <a:pPr>
              <a:buNone/>
            </a:pPr>
            <a:r>
              <a:rPr lang="en-US" sz="4800" b="1" dirty="0" smtClean="0">
                <a:solidFill>
                  <a:srgbClr val="FF0000"/>
                </a:solidFill>
              </a:rPr>
              <a:t>	</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58</a:t>
            </a:fld>
            <a:endParaRPr lang="en-US"/>
          </a:p>
        </p:txBody>
      </p:sp>
    </p:spTree>
  </p:cSld>
  <p:clrMapOvr>
    <a:masterClrMapping/>
  </p:clrMapOvr>
  <p:transition spd="slow">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Public Objections</a:t>
            </a:r>
            <a:endParaRPr lang="en-US" dirty="0">
              <a:solidFill>
                <a:srgbClr val="FF0000"/>
              </a:solidFill>
            </a:endParaRPr>
          </a:p>
        </p:txBody>
      </p:sp>
      <p:sp>
        <p:nvSpPr>
          <p:cNvPr id="3" name="Content Placeholder 2"/>
          <p:cNvSpPr>
            <a:spLocks noGrp="1"/>
          </p:cNvSpPr>
          <p:nvPr>
            <p:ph idx="1"/>
          </p:nvPr>
        </p:nvSpPr>
        <p:spPr>
          <a:xfrm>
            <a:off x="457200" y="1981200"/>
            <a:ext cx="8229600" cy="4144963"/>
          </a:xfrm>
        </p:spPr>
        <p:txBody>
          <a:bodyPr>
            <a:normAutofit fontScale="77500" lnSpcReduction="20000"/>
          </a:bodyPr>
          <a:lstStyle/>
          <a:p>
            <a:pPr>
              <a:buNone/>
            </a:pPr>
            <a:r>
              <a:rPr lang="en-US" sz="8000" b="1" dirty="0" smtClean="0"/>
              <a:t>	</a:t>
            </a:r>
            <a:r>
              <a:rPr lang="en-US" sz="4000" b="1" dirty="0" smtClean="0"/>
              <a:t>IMA’s View :--</a:t>
            </a:r>
          </a:p>
          <a:p>
            <a:pPr>
              <a:buNone/>
            </a:pPr>
            <a:r>
              <a:rPr lang="en-US" sz="4000" b="1" dirty="0" smtClean="0"/>
              <a:t>	</a:t>
            </a:r>
            <a:r>
              <a:rPr lang="en-US" sz="4000" dirty="0" smtClean="0"/>
              <a:t>M</a:t>
            </a:r>
            <a:r>
              <a:rPr lang="en-US" sz="4400" dirty="0" smtClean="0"/>
              <a:t>ay be used as a tool to harass the health professionals. </a:t>
            </a:r>
          </a:p>
          <a:p>
            <a:pPr>
              <a:buNone/>
            </a:pPr>
            <a:r>
              <a:rPr lang="en-US" sz="4400" dirty="0" smtClean="0"/>
              <a:t>	May promote blackmailing by anti-social elements. </a:t>
            </a:r>
          </a:p>
          <a:p>
            <a:pPr>
              <a:buNone/>
            </a:pPr>
            <a:r>
              <a:rPr lang="en-US" sz="4400" dirty="0" smtClean="0"/>
              <a:t>	Hence, Remove The Clause.</a:t>
            </a:r>
            <a:r>
              <a:rPr lang="en-US" sz="4800" dirty="0" smtClean="0"/>
              <a:t>		</a:t>
            </a:r>
            <a:endParaRPr lang="en-US" sz="4800" dirty="0" smtClean="0">
              <a:solidFill>
                <a:srgbClr val="FF0000"/>
              </a:solidFill>
            </a:endParaRPr>
          </a:p>
          <a:p>
            <a:pPr>
              <a:buNone/>
            </a:pPr>
            <a:r>
              <a:rPr lang="en-US" sz="4800" b="1" dirty="0" smtClean="0">
                <a:solidFill>
                  <a:srgbClr val="FF0000"/>
                </a:solidFill>
              </a:rPr>
              <a:t>	</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59</a:t>
            </a:fld>
            <a:endParaRPr lang="en-US"/>
          </a:p>
        </p:txBody>
      </p:sp>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Parliamentary Committee </a:t>
            </a:r>
            <a:br>
              <a:rPr lang="en-US" dirty="0" smtClean="0">
                <a:solidFill>
                  <a:srgbClr val="FF0000"/>
                </a:solidFill>
              </a:rPr>
            </a:br>
            <a:r>
              <a:rPr lang="en-US" dirty="0" smtClean="0">
                <a:solidFill>
                  <a:srgbClr val="FF0000"/>
                </a:solidFill>
              </a:rPr>
              <a:t>Rejected The CEA 2007</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lnSpcReduction="10000"/>
          </a:bodyPr>
          <a:lstStyle/>
          <a:p>
            <a:pPr>
              <a:buNone/>
            </a:pPr>
            <a:r>
              <a:rPr lang="en-US" sz="6000" dirty="0" smtClean="0">
                <a:solidFill>
                  <a:srgbClr val="0070C0"/>
                </a:solidFill>
              </a:rPr>
              <a:t>	1. Health is a </a:t>
            </a:r>
            <a:r>
              <a:rPr lang="en-US" sz="6000" dirty="0" smtClean="0">
                <a:solidFill>
                  <a:srgbClr val="FF0000"/>
                </a:solidFill>
              </a:rPr>
              <a:t>State subject</a:t>
            </a:r>
            <a:r>
              <a:rPr lang="en-US" sz="6000" dirty="0" smtClean="0">
                <a:solidFill>
                  <a:srgbClr val="0070C0"/>
                </a:solidFill>
              </a:rPr>
              <a:t>, so there is no need of Central Act. Most of the States are having their own Act.</a:t>
            </a:r>
            <a:endParaRPr lang="en-US" sz="60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6</a:t>
            </a:fld>
            <a:endParaRPr lang="en-US"/>
          </a:p>
        </p:txBody>
      </p:sp>
    </p:spTree>
  </p:cSld>
  <p:clrMapOvr>
    <a:masterClrMapping/>
  </p:clrMapOvr>
  <p:transition spd="slow">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Harmful Effects Of CEA</a:t>
            </a:r>
            <a:br>
              <a:rPr lang="en-US" b="1" dirty="0" smtClean="0">
                <a:solidFill>
                  <a:srgbClr val="FF0000"/>
                </a:solidFill>
              </a:rPr>
            </a:br>
            <a:r>
              <a:rPr lang="en-US" sz="5300" b="1" dirty="0" smtClean="0">
                <a:solidFill>
                  <a:srgbClr val="FF0000"/>
                </a:solidFill>
              </a:rPr>
              <a:t>Inspection</a:t>
            </a:r>
            <a:endParaRPr lang="en-US" sz="5300" b="1" dirty="0">
              <a:solidFill>
                <a:srgbClr val="FF0000"/>
              </a:solidFill>
            </a:endParaRPr>
          </a:p>
        </p:txBody>
      </p:sp>
      <p:sp>
        <p:nvSpPr>
          <p:cNvPr id="3" name="Content Placeholder 2"/>
          <p:cNvSpPr>
            <a:spLocks noGrp="1"/>
          </p:cNvSpPr>
          <p:nvPr>
            <p:ph idx="1"/>
          </p:nvPr>
        </p:nvSpPr>
        <p:spPr>
          <a:xfrm>
            <a:off x="457200" y="1981200"/>
            <a:ext cx="8229600" cy="4343400"/>
          </a:xfrm>
        </p:spPr>
        <p:txBody>
          <a:bodyPr>
            <a:normAutofit fontScale="85000" lnSpcReduction="20000"/>
          </a:bodyPr>
          <a:lstStyle/>
          <a:p>
            <a:pPr>
              <a:buNone/>
            </a:pPr>
            <a:r>
              <a:rPr lang="en-US" sz="6000" b="1" dirty="0" smtClean="0"/>
              <a:t>	The District Registration Authority Personnel Can </a:t>
            </a:r>
            <a:r>
              <a:rPr lang="en-US" sz="6000" b="1" dirty="0" smtClean="0">
                <a:solidFill>
                  <a:srgbClr val="FF0000"/>
                </a:solidFill>
              </a:rPr>
              <a:t>Enter</a:t>
            </a:r>
            <a:r>
              <a:rPr lang="en-US" sz="6000" b="1" dirty="0" smtClean="0"/>
              <a:t> In To The Establishment For Inspection / Inquiry</a:t>
            </a:r>
          </a:p>
          <a:p>
            <a:pPr>
              <a:buNone/>
            </a:pPr>
            <a:r>
              <a:rPr lang="en-US" sz="6000" b="1" dirty="0" smtClean="0">
                <a:solidFill>
                  <a:srgbClr val="FF0000"/>
                </a:solidFill>
              </a:rPr>
              <a:t>	</a:t>
            </a:r>
            <a:r>
              <a:rPr lang="en-US" sz="4700" dirty="0" smtClean="0"/>
              <a:t>(Chapter IV, Clause 33 (1))</a:t>
            </a:r>
            <a:r>
              <a:rPr lang="en-US" sz="4800" b="1" dirty="0" smtClean="0">
                <a:solidFill>
                  <a:srgbClr val="FF0000"/>
                </a:solidFill>
              </a:rPr>
              <a:t>	</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60</a:t>
            </a:fld>
            <a:endParaRPr lang="en-US"/>
          </a:p>
        </p:txBody>
      </p:sp>
    </p:spTree>
  </p:cSld>
  <p:clrMapOvr>
    <a:masterClrMapping/>
  </p:clrMapOvr>
  <p:transition spd="slow">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Inspection</a:t>
            </a:r>
            <a:endParaRPr lang="en-US"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057400"/>
            <a:ext cx="9178222" cy="2201972"/>
          </a:xfrm>
        </p:spPr>
      </p:pic>
    </p:spTree>
    <p:extLst>
      <p:ext uri="{BB962C8B-B14F-4D97-AF65-F5344CB8AC3E}">
        <p14:creationId xmlns:p14="http://schemas.microsoft.com/office/powerpoint/2010/main" xmlns="" val="196141960"/>
      </p:ext>
    </p:extLst>
  </p:cSld>
  <p:clrMapOvr>
    <a:masterClrMapping/>
  </p:clrMapOvr>
  <p:transition spd="slow">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Power To Enter</a:t>
            </a:r>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lvl="0">
              <a:buNone/>
            </a:pPr>
            <a:r>
              <a:rPr lang="en-US" sz="4800" dirty="0" smtClean="0"/>
              <a:t>	Inspectors/ authorities can visit your clinic at any reasonable time for ensuring that you comply with all rules and regulations laid down. Thus in effect, even a SDM can threaten you with a fine of </a:t>
            </a:r>
            <a:r>
              <a:rPr lang="en-US" sz="4800" dirty="0" smtClean="0">
                <a:solidFill>
                  <a:srgbClr val="FF0000"/>
                </a:solidFill>
              </a:rPr>
              <a:t>Rs. 5,00,000 </a:t>
            </a:r>
            <a:r>
              <a:rPr lang="en-US" sz="4800" dirty="0" smtClean="0"/>
              <a:t>on any pretext under </a:t>
            </a:r>
            <a:r>
              <a:rPr lang="en-US" sz="4800" dirty="0" smtClean="0">
                <a:solidFill>
                  <a:srgbClr val="FF0000"/>
                </a:solidFill>
              </a:rPr>
              <a:t>Clause 42 (1) &amp;( 2). </a:t>
            </a:r>
            <a:r>
              <a:rPr lang="en-US" sz="4800" dirty="0" smtClean="0"/>
              <a:t>This opens up unlimited avenues for undue extortion.</a:t>
            </a:r>
            <a:endParaRPr lang="en-US" sz="48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62</a:t>
            </a:fld>
            <a:endParaRPr lang="en-US"/>
          </a:p>
        </p:txBody>
      </p:sp>
    </p:spTree>
  </p:cSld>
  <p:clrMapOvr>
    <a:masterClrMapping/>
  </p:clrMapOvr>
  <p:transition spd="slow">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Power To Enter</a:t>
            </a:r>
          </a:p>
        </p:txBody>
      </p:sp>
      <p:sp>
        <p:nvSpPr>
          <p:cNvPr id="3" name="Content Placeholder 2"/>
          <p:cNvSpPr>
            <a:spLocks noGrp="1"/>
          </p:cNvSpPr>
          <p:nvPr>
            <p:ph idx="1"/>
          </p:nvPr>
        </p:nvSpPr>
        <p:spPr>
          <a:xfrm>
            <a:off x="457200" y="1905000"/>
            <a:ext cx="8229600" cy="4221163"/>
          </a:xfrm>
        </p:spPr>
        <p:txBody>
          <a:bodyPr>
            <a:normAutofit fontScale="92500" lnSpcReduction="20000"/>
          </a:bodyPr>
          <a:lstStyle/>
          <a:p>
            <a:pPr lvl="0">
              <a:buNone/>
            </a:pPr>
            <a:r>
              <a:rPr lang="en-US" sz="4800" dirty="0" smtClean="0"/>
              <a:t>	If the District Registration Authority is satisfied that the establishment is </a:t>
            </a:r>
            <a:r>
              <a:rPr lang="en-US" sz="4800" dirty="0" smtClean="0">
                <a:solidFill>
                  <a:srgbClr val="FF0000"/>
                </a:solidFill>
              </a:rPr>
              <a:t>not following provisions</a:t>
            </a:r>
            <a:r>
              <a:rPr lang="en-US" sz="4800" dirty="0" smtClean="0"/>
              <a:t> of the Act, it can </a:t>
            </a:r>
            <a:r>
              <a:rPr lang="en-US" sz="4800" dirty="0" smtClean="0">
                <a:solidFill>
                  <a:srgbClr val="FF0000"/>
                </a:solidFill>
              </a:rPr>
              <a:t>cancel registration </a:t>
            </a:r>
            <a:r>
              <a:rPr lang="en-US" sz="4800" dirty="0" smtClean="0"/>
              <a:t>of the establishment.</a:t>
            </a:r>
          </a:p>
          <a:p>
            <a:pPr lvl="0">
              <a:buNone/>
            </a:pPr>
            <a:r>
              <a:rPr lang="en-US" sz="4800" dirty="0" smtClean="0"/>
              <a:t>	</a:t>
            </a:r>
            <a:r>
              <a:rPr lang="en-US" sz="3900" dirty="0" smtClean="0"/>
              <a:t>(Chapter IV, Clause 32 (1))</a:t>
            </a:r>
            <a:endParaRPr lang="en-US" sz="48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63</a:t>
            </a:fld>
            <a:endParaRPr lang="en-US"/>
          </a:p>
        </p:txBody>
      </p:sp>
    </p:spTree>
  </p:cSld>
  <p:clrMapOvr>
    <a:masterClrMapping/>
  </p:clrMapOvr>
  <p:transition spd="slow">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Power To Enter</a:t>
            </a:r>
          </a:p>
        </p:txBody>
      </p:sp>
      <p:sp>
        <p:nvSpPr>
          <p:cNvPr id="3" name="Content Placeholder 2"/>
          <p:cNvSpPr>
            <a:spLocks noGrp="1"/>
          </p:cNvSpPr>
          <p:nvPr>
            <p:ph idx="1"/>
          </p:nvPr>
        </p:nvSpPr>
        <p:spPr>
          <a:xfrm>
            <a:off x="457200" y="1828800"/>
            <a:ext cx="8229600" cy="4297363"/>
          </a:xfrm>
        </p:spPr>
        <p:txBody>
          <a:bodyPr>
            <a:normAutofit fontScale="77500" lnSpcReduction="20000"/>
          </a:bodyPr>
          <a:lstStyle/>
          <a:p>
            <a:pPr>
              <a:buNone/>
            </a:pPr>
            <a:r>
              <a:rPr lang="en-US" sz="6400" b="1" dirty="0" smtClean="0"/>
              <a:t>	IMA’s View :-</a:t>
            </a:r>
          </a:p>
          <a:p>
            <a:pPr>
              <a:buNone/>
            </a:pPr>
            <a:r>
              <a:rPr lang="en-US" sz="4800" b="1" dirty="0" smtClean="0"/>
              <a:t>	</a:t>
            </a:r>
            <a:r>
              <a:rPr lang="en-US" sz="5400" dirty="0" smtClean="0"/>
              <a:t>Medical Establishment which has </a:t>
            </a:r>
            <a:r>
              <a:rPr lang="en-US" sz="5400" dirty="0" smtClean="0">
                <a:solidFill>
                  <a:srgbClr val="FF0000"/>
                </a:solidFill>
              </a:rPr>
              <a:t>entry level accreditation or above under NABH</a:t>
            </a:r>
            <a:r>
              <a:rPr lang="en-US" sz="5400" dirty="0" smtClean="0"/>
              <a:t>, shall be registered automatically under CEA without any other formalities. </a:t>
            </a:r>
          </a:p>
          <a:p>
            <a:pPr>
              <a:buNone/>
            </a:pPr>
            <a:r>
              <a:rPr lang="en-US" sz="5400" dirty="0" smtClean="0">
                <a:solidFill>
                  <a:srgbClr val="FF0000"/>
                </a:solidFill>
              </a:rPr>
              <a:t>	No inspections shall be required.</a:t>
            </a:r>
          </a:p>
          <a:p>
            <a:pPr>
              <a:buNone/>
            </a:pPr>
            <a:endParaRPr lang="en-US" sz="4400" dirty="0" smtClean="0"/>
          </a:p>
          <a:p>
            <a:pPr>
              <a:buNone/>
            </a:pPr>
            <a:endParaRPr lang="en-US" sz="54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64</a:t>
            </a:fld>
            <a:endParaRPr lang="en-US"/>
          </a:p>
        </p:txBody>
      </p:sp>
    </p:spTree>
  </p:cSld>
  <p:clrMapOvr>
    <a:masterClrMapping/>
  </p:clrMapOvr>
  <p:transition spd="slow">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47500" lnSpcReduction="20000"/>
          </a:bodyPr>
          <a:lstStyle/>
          <a:p>
            <a:pPr lvl="0">
              <a:buNone/>
            </a:pPr>
            <a:r>
              <a:rPr lang="en-US" sz="6000" b="1" dirty="0" smtClean="0"/>
              <a:t>	</a:t>
            </a:r>
            <a:r>
              <a:rPr lang="en-US" sz="7600" b="1" dirty="0" smtClean="0"/>
              <a:t>Each category of clinical establishments </a:t>
            </a:r>
            <a:r>
              <a:rPr lang="en-US" sz="7600" b="1" dirty="0" smtClean="0">
                <a:solidFill>
                  <a:schemeClr val="tx2"/>
                </a:solidFill>
              </a:rPr>
              <a:t>shall charge the rates</a:t>
            </a:r>
            <a:r>
              <a:rPr lang="en-US" sz="7600" dirty="0" smtClean="0">
                <a:solidFill>
                  <a:srgbClr val="FF0000"/>
                </a:solidFill>
              </a:rPr>
              <a:t> </a:t>
            </a:r>
            <a:r>
              <a:rPr lang="en-US" sz="7600" b="1" dirty="0" smtClean="0"/>
              <a:t>for each type of procedure and service </a:t>
            </a:r>
            <a:r>
              <a:rPr lang="en-US" sz="7600" b="1" dirty="0" smtClean="0">
                <a:solidFill>
                  <a:schemeClr val="tx2"/>
                </a:solidFill>
              </a:rPr>
              <a:t>within the range of rates to be notified by the central government</a:t>
            </a:r>
            <a:r>
              <a:rPr lang="en-US" sz="7600" dirty="0" smtClean="0">
                <a:solidFill>
                  <a:srgbClr val="FF0000"/>
                </a:solidFill>
              </a:rPr>
              <a:t> </a:t>
            </a:r>
            <a:r>
              <a:rPr lang="en-US" sz="7600" b="1" dirty="0" smtClean="0"/>
              <a:t>from time to time, for such procedures and services.</a:t>
            </a:r>
            <a:endParaRPr lang="en-US" sz="6000" b="1" dirty="0" smtClean="0"/>
          </a:p>
          <a:p>
            <a:pPr lvl="0">
              <a:buNone/>
            </a:pPr>
            <a:r>
              <a:rPr lang="en-US" sz="6000" b="1" dirty="0" smtClean="0"/>
              <a:t>	</a:t>
            </a:r>
            <a:r>
              <a:rPr lang="en-US" sz="5800" dirty="0" smtClean="0"/>
              <a:t>(Rule 9 (ii)) </a:t>
            </a:r>
            <a:endParaRPr lang="en-US" sz="6000" dirty="0" smtClean="0"/>
          </a:p>
          <a:p>
            <a:pPr>
              <a:buNone/>
            </a:pPr>
            <a:r>
              <a:rPr lang="en-US" sz="4800" b="1" dirty="0" smtClean="0">
                <a:solidFill>
                  <a:srgbClr val="FF0000"/>
                </a:solidFill>
              </a:rPr>
              <a:t>	</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65</a:t>
            </a:fld>
            <a:endParaRPr lang="en-US"/>
          </a:p>
        </p:txBody>
      </p:sp>
      <p:pic>
        <p:nvPicPr>
          <p:cNvPr id="5" name="Picture 4"/>
          <p:cNvPicPr>
            <a:picLocks noChangeAspect="1"/>
          </p:cNvPicPr>
          <p:nvPr/>
        </p:nvPicPr>
        <p:blipFill>
          <a:blip r:embed="rId2" cstate="print"/>
          <a:stretch>
            <a:fillRect/>
          </a:stretch>
        </p:blipFill>
        <p:spPr>
          <a:xfrm>
            <a:off x="0" y="5486400"/>
            <a:ext cx="9144000" cy="1371600"/>
          </a:xfrm>
          <a:prstGeom prst="rect">
            <a:avLst/>
          </a:prstGeom>
        </p:spPr>
      </p:pic>
    </p:spTree>
  </p:cSld>
  <p:clrMapOvr>
    <a:masterClrMapping/>
  </p:clrMapOvr>
  <p:transition spd="slow">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Fixation Of Charges</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a:buNone/>
            </a:pPr>
            <a:r>
              <a:rPr lang="en-US" sz="4400" dirty="0" smtClean="0"/>
              <a:t>	</a:t>
            </a:r>
            <a:r>
              <a:rPr lang="en-US" sz="4400" b="1" dirty="0" smtClean="0"/>
              <a:t>IMA’s View :--</a:t>
            </a:r>
          </a:p>
          <a:p>
            <a:pPr>
              <a:buNone/>
            </a:pPr>
            <a:r>
              <a:rPr lang="en-US" sz="4400" dirty="0" smtClean="0"/>
              <a:t>	At the most, broad category of services provided and charges for different services and procedure may be </a:t>
            </a:r>
            <a:r>
              <a:rPr lang="en-US" sz="4400" dirty="0" smtClean="0">
                <a:solidFill>
                  <a:srgbClr val="FF0000"/>
                </a:solidFill>
              </a:rPr>
              <a:t>displayed</a:t>
            </a:r>
            <a:r>
              <a:rPr lang="en-US" sz="4400" dirty="0" smtClean="0"/>
              <a:t> at a prominent place in clinical establishment and every user is </a:t>
            </a:r>
            <a:r>
              <a:rPr lang="en-US" sz="4400" dirty="0" smtClean="0">
                <a:solidFill>
                  <a:srgbClr val="FF0000"/>
                </a:solidFill>
              </a:rPr>
              <a:t>informed well in advance </a:t>
            </a:r>
            <a:r>
              <a:rPr lang="en-US" sz="4400" dirty="0" smtClean="0"/>
              <a:t>about the expected cost of treatment in broad terms. </a:t>
            </a:r>
            <a:endParaRPr lang="en-US" sz="44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66</a:t>
            </a:fld>
            <a:endParaRPr lang="en-US"/>
          </a:p>
        </p:txBody>
      </p:sp>
    </p:spTree>
  </p:cSld>
  <p:clrMapOvr>
    <a:masterClrMapping/>
  </p:clrMapOvr>
  <p:transition spd="slow">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295400" y="1447800"/>
            <a:ext cx="6653941" cy="1340889"/>
          </a:xfrm>
          <a:prstGeom prst="rect">
            <a:avLst/>
          </a:prstGeom>
        </p:spPr>
      </p:pic>
      <p:sp>
        <p:nvSpPr>
          <p:cNvPr id="2" name="Title 1"/>
          <p:cNvSpPr>
            <a:spLocks noGrp="1"/>
          </p:cNvSpPr>
          <p:nvPr>
            <p:ph type="title"/>
          </p:nvPr>
        </p:nvSpPr>
        <p:spPr>
          <a:xfrm>
            <a:off x="381000" y="0"/>
            <a:ext cx="8229600" cy="1143000"/>
          </a:xfrm>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0" y="2743200"/>
            <a:ext cx="9144000" cy="3886200"/>
          </a:xfrm>
        </p:spPr>
        <p:txBody>
          <a:bodyPr>
            <a:normAutofit fontScale="25000" lnSpcReduction="20000"/>
          </a:bodyPr>
          <a:lstStyle/>
          <a:p>
            <a:pPr algn="ctr">
              <a:lnSpc>
                <a:spcPct val="120000"/>
              </a:lnSpc>
              <a:buNone/>
            </a:pPr>
            <a:r>
              <a:rPr lang="en-US" sz="9600" b="1" dirty="0" smtClean="0"/>
              <a:t>	To Ensure Compliance Of Standard Treatment ‘Guidelines’  </a:t>
            </a:r>
            <a:r>
              <a:rPr lang="en-US" sz="8000" dirty="0" smtClean="0"/>
              <a:t>(Rule 9 (iii))</a:t>
            </a:r>
          </a:p>
          <a:p>
            <a:pPr algn="ctr">
              <a:lnSpc>
                <a:spcPct val="120000"/>
              </a:lnSpc>
              <a:buNone/>
            </a:pPr>
            <a:r>
              <a:rPr lang="en-US" sz="4400" dirty="0" smtClean="0">
                <a:solidFill>
                  <a:srgbClr val="FF0000"/>
                </a:solidFill>
              </a:rPr>
              <a:t>		</a:t>
            </a:r>
            <a:r>
              <a:rPr lang="en-US" sz="9600" dirty="0" smtClean="0">
                <a:solidFill>
                  <a:srgbClr val="FF0000"/>
                </a:solidFill>
              </a:rPr>
              <a:t>Determined And Issued by Central / State 	Government</a:t>
            </a:r>
          </a:p>
          <a:p>
            <a:pPr algn="ctr">
              <a:lnSpc>
                <a:spcPct val="120000"/>
              </a:lnSpc>
              <a:buNone/>
            </a:pPr>
            <a:r>
              <a:rPr lang="en-US" sz="9600" dirty="0" smtClean="0"/>
              <a:t>		Significant deviation not allowed.</a:t>
            </a:r>
          </a:p>
          <a:p>
            <a:pPr algn="ctr">
              <a:lnSpc>
                <a:spcPct val="120000"/>
              </a:lnSpc>
              <a:buNone/>
            </a:pPr>
            <a:r>
              <a:rPr lang="en-US" sz="9600" dirty="0" smtClean="0"/>
              <a:t>		A doctor do not have absolute freedom</a:t>
            </a:r>
          </a:p>
          <a:p>
            <a:pPr algn="ctr">
              <a:lnSpc>
                <a:spcPct val="120000"/>
              </a:lnSpc>
              <a:buNone/>
            </a:pPr>
            <a:r>
              <a:rPr lang="en-US" sz="9600" dirty="0" smtClean="0"/>
              <a:t>		to change the treatment line depending </a:t>
            </a:r>
          </a:p>
          <a:p>
            <a:pPr algn="ctr">
              <a:lnSpc>
                <a:spcPct val="120000"/>
              </a:lnSpc>
              <a:buNone/>
            </a:pPr>
            <a:r>
              <a:rPr lang="en-US" sz="9600" dirty="0" smtClean="0"/>
              <a:t>		on his clinical assessment.</a:t>
            </a:r>
          </a:p>
          <a:p>
            <a:pPr algn="ctr">
              <a:lnSpc>
                <a:spcPct val="120000"/>
              </a:lnSpc>
              <a:buNone/>
            </a:pPr>
            <a:r>
              <a:rPr lang="en-US" sz="9600" dirty="0" smtClean="0">
                <a:solidFill>
                  <a:srgbClr val="FF0000"/>
                </a:solidFill>
              </a:rPr>
              <a:t>		No respect to clinical acumen of the doctor</a:t>
            </a:r>
            <a:r>
              <a:rPr lang="en-US" sz="6400" dirty="0" smtClean="0">
                <a:solidFill>
                  <a:srgbClr val="FF0000"/>
                </a:solidFill>
              </a:rPr>
              <a:t> </a:t>
            </a:r>
            <a:endParaRPr lang="en-US" sz="4400" dirty="0" smtClean="0">
              <a:solidFill>
                <a:srgbClr val="FF0000"/>
              </a:solidFill>
            </a:endParaRPr>
          </a:p>
          <a:p>
            <a:pPr>
              <a:lnSpc>
                <a:spcPct val="120000"/>
              </a:lnSpc>
              <a:buNone/>
            </a:pPr>
            <a:r>
              <a:rPr lang="en-US" sz="4400" b="1" dirty="0" smtClean="0">
                <a:solidFill>
                  <a:srgbClr val="FF0000"/>
                </a:solidFill>
              </a:rPr>
              <a:t>	</a:t>
            </a:r>
            <a:r>
              <a:rPr lang="en-US" sz="4000" dirty="0" smtClean="0">
                <a:solidFill>
                  <a:srgbClr val="FF0000"/>
                </a:solidFill>
              </a:rPr>
              <a:t>  </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67</a:t>
            </a:fld>
            <a:endParaRPr lang="en-US"/>
          </a:p>
        </p:txBody>
      </p:sp>
    </p:spTree>
  </p:cSld>
  <p:clrMapOvr>
    <a:masterClrMapping/>
  </p:clrMapOvr>
  <p:transition spd="slow">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04F7A0C-1AB3-43E3-9EB2-28940F534959}" type="slidenum">
              <a:rPr lang="en-US" smtClean="0"/>
              <a:pPr/>
              <a:t>68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Compliance Of Standard </a:t>
            </a:r>
            <a:br>
              <a:rPr lang="en-US" dirty="0" smtClean="0">
                <a:solidFill>
                  <a:srgbClr val="FF0000"/>
                </a:solidFill>
              </a:rPr>
            </a:br>
            <a:r>
              <a:rPr lang="en-US" dirty="0" smtClean="0">
                <a:solidFill>
                  <a:srgbClr val="FF0000"/>
                </a:solidFill>
              </a:rPr>
              <a:t>Treatment ‘Guidelines’</a:t>
            </a:r>
            <a:endParaRPr lang="en-US" dirty="0">
              <a:solidFill>
                <a:srgbClr val="FF0000"/>
              </a:solidFill>
            </a:endParaRPr>
          </a:p>
        </p:txBody>
      </p:sp>
      <p:sp>
        <p:nvSpPr>
          <p:cNvPr id="3" name="Content Placeholder 2"/>
          <p:cNvSpPr>
            <a:spLocks noGrp="1"/>
          </p:cNvSpPr>
          <p:nvPr>
            <p:ph idx="1"/>
          </p:nvPr>
        </p:nvSpPr>
        <p:spPr>
          <a:xfrm>
            <a:off x="457200" y="1981200"/>
            <a:ext cx="8229600" cy="4343399"/>
          </a:xfrm>
        </p:spPr>
        <p:txBody>
          <a:bodyPr>
            <a:normAutofit fontScale="55000" lnSpcReduction="20000"/>
          </a:bodyPr>
          <a:lstStyle/>
          <a:p>
            <a:pPr>
              <a:buNone/>
            </a:pPr>
            <a:r>
              <a:rPr lang="en-US" sz="6500" b="1" dirty="0" smtClean="0"/>
              <a:t>	IMA’s View:-</a:t>
            </a:r>
          </a:p>
          <a:p>
            <a:pPr>
              <a:buNone/>
            </a:pPr>
            <a:r>
              <a:rPr lang="en-US" sz="4800" dirty="0" smtClean="0"/>
              <a:t>	</a:t>
            </a:r>
            <a:r>
              <a:rPr lang="en-US" sz="6500" dirty="0" smtClean="0"/>
              <a:t>Standard Treatment Guidelines Shall Be Prepared By WHO, International &amp; National Professional Associations, </a:t>
            </a:r>
            <a:r>
              <a:rPr lang="en-US" sz="6500" dirty="0" smtClean="0">
                <a:solidFill>
                  <a:srgbClr val="FF0000"/>
                </a:solidFill>
              </a:rPr>
              <a:t>Not By The Government</a:t>
            </a:r>
            <a:r>
              <a:rPr lang="en-US" sz="6500" dirty="0" smtClean="0"/>
              <a:t>.</a:t>
            </a:r>
          </a:p>
          <a:p>
            <a:pPr>
              <a:buNone/>
            </a:pPr>
            <a:r>
              <a:rPr lang="en-US" sz="6500" dirty="0" smtClean="0"/>
              <a:t>	The Doctor Shall Be Free To Use </a:t>
            </a:r>
            <a:r>
              <a:rPr lang="en-US" sz="6500" dirty="0" smtClean="0">
                <a:solidFill>
                  <a:srgbClr val="FF0000"/>
                </a:solidFill>
              </a:rPr>
              <a:t>His Own </a:t>
            </a:r>
            <a:r>
              <a:rPr lang="en-US" sz="6500" dirty="0" smtClean="0"/>
              <a:t>Expertise, Clinical Acumen &amp; Experience While Treating The Particular Patient</a:t>
            </a:r>
          </a:p>
          <a:p>
            <a:pPr>
              <a:buNone/>
            </a:pPr>
            <a:r>
              <a:rPr lang="en-US" sz="4800" b="1" dirty="0" smtClean="0">
                <a:solidFill>
                  <a:srgbClr val="FF0000"/>
                </a:solidFill>
              </a:rPr>
              <a:t>	</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69</a:t>
            </a:fld>
            <a:endParaRPr lang="en-US"/>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Parliamentary Committee </a:t>
            </a:r>
            <a:br>
              <a:rPr lang="en-US" dirty="0" smtClean="0">
                <a:solidFill>
                  <a:srgbClr val="FF0000"/>
                </a:solidFill>
              </a:rPr>
            </a:br>
            <a:r>
              <a:rPr lang="en-US" dirty="0" smtClean="0">
                <a:solidFill>
                  <a:srgbClr val="FF0000"/>
                </a:solidFill>
              </a:rPr>
              <a:t>Rejected The CEA 2007</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a:buNone/>
            </a:pPr>
            <a:r>
              <a:rPr lang="en-US" sz="6000" dirty="0" smtClean="0">
                <a:solidFill>
                  <a:srgbClr val="0070C0"/>
                </a:solidFill>
              </a:rPr>
              <a:t>	2. The requirement about health services </a:t>
            </a:r>
            <a:r>
              <a:rPr lang="en-US" sz="6000" dirty="0" smtClean="0">
                <a:solidFill>
                  <a:srgbClr val="FF0000"/>
                </a:solidFill>
              </a:rPr>
              <a:t>differ</a:t>
            </a:r>
            <a:r>
              <a:rPr lang="en-US" sz="6000" dirty="0" smtClean="0">
                <a:solidFill>
                  <a:srgbClr val="0070C0"/>
                </a:solidFill>
              </a:rPr>
              <a:t> from State to State, according to </a:t>
            </a:r>
            <a:r>
              <a:rPr lang="en-US" sz="6000" dirty="0" smtClean="0">
                <a:solidFill>
                  <a:srgbClr val="FF0000"/>
                </a:solidFill>
              </a:rPr>
              <a:t>geo-socio-economic </a:t>
            </a:r>
            <a:r>
              <a:rPr lang="en-US" sz="6000" dirty="0" smtClean="0">
                <a:solidFill>
                  <a:srgbClr val="0070C0"/>
                </a:solidFill>
              </a:rPr>
              <a:t>reasons.</a:t>
            </a:r>
            <a:endParaRPr lang="en-US" sz="60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7</a:t>
            </a:fld>
            <a:endParaRPr lang="en-US"/>
          </a:p>
        </p:txBody>
      </p:sp>
    </p:spTree>
  </p:cSld>
  <p:clrMapOvr>
    <a:masterClrMapping/>
  </p:clrMapOvr>
  <p:transition spd="slow">
    <p:diamon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Categorization of CE</a:t>
            </a:r>
            <a:br>
              <a:rPr lang="en-US" b="1" dirty="0" smtClean="0">
                <a:solidFill>
                  <a:srgbClr val="FF0000"/>
                </a:solidFill>
              </a:rPr>
            </a:br>
            <a:r>
              <a:rPr lang="en-US" b="1" dirty="0" smtClean="0">
                <a:solidFill>
                  <a:srgbClr val="FF0000"/>
                </a:solidFill>
              </a:rPr>
              <a:t>Level 1(A) &amp; (B)</a:t>
            </a:r>
            <a:endParaRPr lang="en-US" b="1" dirty="0">
              <a:solidFill>
                <a:srgbClr val="FF0000"/>
              </a:solidFill>
            </a:endParaRPr>
          </a:p>
        </p:txBody>
      </p:sp>
      <p:sp>
        <p:nvSpPr>
          <p:cNvPr id="3" name="Content Placeholder 2"/>
          <p:cNvSpPr>
            <a:spLocks noGrp="1"/>
          </p:cNvSpPr>
          <p:nvPr>
            <p:ph idx="1"/>
          </p:nvPr>
        </p:nvSpPr>
        <p:spPr>
          <a:xfrm>
            <a:off x="457200" y="1752600"/>
            <a:ext cx="8229600" cy="4373563"/>
          </a:xfrm>
        </p:spPr>
        <p:txBody>
          <a:bodyPr/>
          <a:lstStyle/>
          <a:p>
            <a:r>
              <a:rPr lang="en-US" dirty="0"/>
              <a:t>Level 1(A) and Level 1(B) Hospitals shall also include support systems required </a:t>
            </a:r>
            <a:r>
              <a:rPr lang="en-US" dirty="0" smtClean="0"/>
              <a:t>for the </a:t>
            </a:r>
            <a:r>
              <a:rPr lang="en-US" dirty="0"/>
              <a:t>respective services like Pharmacy, Laboratory, etc.</a:t>
            </a:r>
          </a:p>
        </p:txBody>
      </p:sp>
    </p:spTree>
    <p:extLst>
      <p:ext uri="{BB962C8B-B14F-4D97-AF65-F5344CB8AC3E}">
        <p14:creationId xmlns:p14="http://schemas.microsoft.com/office/powerpoint/2010/main" xmlns="" val="3906784812"/>
      </p:ext>
    </p:extLst>
  </p:cSld>
  <p:clrMapOvr>
    <a:masterClrMapping/>
  </p:clrMapOvr>
  <p:transition spd="slow">
    <p:diamon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477000" cy="1143000"/>
          </a:xfrm>
        </p:spPr>
        <p:txBody>
          <a:bodyPr>
            <a:normAutofit fontScale="90000"/>
          </a:bodyPr>
          <a:lstStyle/>
          <a:p>
            <a:r>
              <a:rPr lang="en-US" b="1" dirty="0" smtClean="0">
                <a:solidFill>
                  <a:srgbClr val="FF0000"/>
                </a:solidFill>
              </a:rPr>
              <a:t>Categorization of CE- Hospital </a:t>
            </a:r>
            <a:r>
              <a:rPr lang="en-US" b="1" dirty="0">
                <a:solidFill>
                  <a:srgbClr val="FF0000"/>
                </a:solidFill>
              </a:rPr>
              <a:t>Level 2 (Non-Teaching)</a:t>
            </a:r>
          </a:p>
        </p:txBody>
      </p:sp>
      <p:sp>
        <p:nvSpPr>
          <p:cNvPr id="3" name="Content Placeholder 2"/>
          <p:cNvSpPr>
            <a:spLocks noGrp="1"/>
          </p:cNvSpPr>
          <p:nvPr>
            <p:ph idx="1"/>
          </p:nvPr>
        </p:nvSpPr>
        <p:spPr>
          <a:xfrm>
            <a:off x="304800" y="2133601"/>
            <a:ext cx="8473440" cy="4618892"/>
          </a:xfrm>
        </p:spPr>
        <p:txBody>
          <a:bodyPr>
            <a:normAutofit fontScale="55000" lnSpcReduction="20000"/>
          </a:bodyPr>
          <a:lstStyle/>
          <a:p>
            <a:r>
              <a:rPr lang="en-US" dirty="0" smtClean="0"/>
              <a:t>This </a:t>
            </a:r>
            <a:r>
              <a:rPr lang="en-US" dirty="0"/>
              <a:t>level may include all the services provided at level 1(A) and 1(B) and </a:t>
            </a:r>
            <a:r>
              <a:rPr lang="en-US" dirty="0" smtClean="0"/>
              <a:t>services through </a:t>
            </a:r>
            <a:r>
              <a:rPr lang="en-US" dirty="0"/>
              <a:t>other medical specialties given as under ,in addition to basic </a:t>
            </a:r>
            <a:r>
              <a:rPr lang="en-US" dirty="0" smtClean="0"/>
              <a:t>medical given </a:t>
            </a:r>
            <a:r>
              <a:rPr lang="en-US" dirty="0"/>
              <a:t>under 1(B) like:</a:t>
            </a:r>
          </a:p>
          <a:p>
            <a:r>
              <a:rPr lang="en-US" dirty="0"/>
              <a:t>a. </a:t>
            </a:r>
            <a:r>
              <a:rPr lang="en-US" dirty="0" err="1"/>
              <a:t>Orthopaedics</a:t>
            </a:r>
            <a:endParaRPr lang="en-US" dirty="0"/>
          </a:p>
          <a:p>
            <a:r>
              <a:rPr lang="en-US" dirty="0"/>
              <a:t>b. ENT</a:t>
            </a:r>
          </a:p>
          <a:p>
            <a:r>
              <a:rPr lang="en-US" dirty="0"/>
              <a:t>c. Ophthalmology</a:t>
            </a:r>
          </a:p>
          <a:p>
            <a:r>
              <a:rPr lang="en-US" dirty="0"/>
              <a:t>d. </a:t>
            </a:r>
            <a:r>
              <a:rPr lang="en-US" dirty="0" smtClean="0"/>
              <a:t>Dental</a:t>
            </a:r>
          </a:p>
          <a:p>
            <a:r>
              <a:rPr lang="en-US" dirty="0"/>
              <a:t>e. Emergency with or without ICU</a:t>
            </a:r>
          </a:p>
          <a:p>
            <a:r>
              <a:rPr lang="en-US" dirty="0" err="1"/>
              <a:t>f.Anaesthesia</a:t>
            </a:r>
            <a:endParaRPr lang="en-US" dirty="0"/>
          </a:p>
          <a:p>
            <a:r>
              <a:rPr lang="en-US" dirty="0"/>
              <a:t>g. Psychiatry</a:t>
            </a:r>
          </a:p>
          <a:p>
            <a:r>
              <a:rPr lang="en-US" dirty="0"/>
              <a:t>h. Skin</a:t>
            </a:r>
          </a:p>
          <a:p>
            <a:r>
              <a:rPr lang="en-US" dirty="0" err="1"/>
              <a:t>i.Pulmonary</a:t>
            </a:r>
            <a:r>
              <a:rPr lang="en-US" dirty="0"/>
              <a:t> Medicine</a:t>
            </a:r>
          </a:p>
          <a:p>
            <a:r>
              <a:rPr lang="en-US" dirty="0" err="1"/>
              <a:t>j.Rehabilitation</a:t>
            </a:r>
            <a:r>
              <a:rPr lang="en-US" dirty="0"/>
              <a:t>, etc.</a:t>
            </a:r>
          </a:p>
          <a:p>
            <a:r>
              <a:rPr lang="en-US" dirty="0"/>
              <a:t>And support systems required for the above services like Pharmacy, </a:t>
            </a:r>
            <a:r>
              <a:rPr lang="en-US" dirty="0" smtClean="0"/>
              <a:t>Laboratory, Imaging </a:t>
            </a:r>
            <a:r>
              <a:rPr lang="en-US" dirty="0"/>
              <a:t>facilities, Operation Theatre etc.</a:t>
            </a:r>
          </a:p>
          <a:p>
            <a:r>
              <a:rPr lang="en-US" dirty="0"/>
              <a:t>Example: District Hospital, Corporate Hospitals, Referral Hospital, Regional/ </a:t>
            </a:r>
            <a:r>
              <a:rPr lang="en-US" dirty="0" smtClean="0"/>
              <a:t>State Hospital</a:t>
            </a:r>
            <a:r>
              <a:rPr lang="en-US" dirty="0"/>
              <a:t>, Nursing Home and Private Hospital of similar scope etc.</a:t>
            </a:r>
          </a:p>
        </p:txBody>
      </p:sp>
    </p:spTree>
    <p:extLst>
      <p:ext uri="{BB962C8B-B14F-4D97-AF65-F5344CB8AC3E}">
        <p14:creationId xmlns:p14="http://schemas.microsoft.com/office/powerpoint/2010/main" xmlns="" val="1810382024"/>
      </p:ext>
    </p:extLst>
  </p:cSld>
  <p:clrMapOvr>
    <a:masterClrMapping/>
  </p:clrMapOvr>
  <p:transition spd="slow">
    <p:diamon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248400" cy="1143000"/>
          </a:xfrm>
        </p:spPr>
        <p:txBody>
          <a:bodyPr>
            <a:normAutofit fontScale="90000"/>
          </a:bodyPr>
          <a:lstStyle/>
          <a:p>
            <a:r>
              <a:rPr lang="en-US" b="1" dirty="0" smtClean="0">
                <a:solidFill>
                  <a:srgbClr val="FF0000"/>
                </a:solidFill>
              </a:rPr>
              <a:t>Categorization of CE </a:t>
            </a:r>
            <a:r>
              <a:rPr lang="en-US" b="1" dirty="0" smtClean="0"/>
              <a:t/>
            </a:r>
            <a:br>
              <a:rPr lang="en-US" b="1" dirty="0" smtClean="0"/>
            </a:br>
            <a:r>
              <a:rPr lang="en-US" sz="3100" b="1" dirty="0" smtClean="0">
                <a:solidFill>
                  <a:srgbClr val="FF0000"/>
                </a:solidFill>
              </a:rPr>
              <a:t>Hospital </a:t>
            </a:r>
            <a:r>
              <a:rPr lang="en-US" sz="3100" b="1" dirty="0">
                <a:solidFill>
                  <a:srgbClr val="FF0000"/>
                </a:solidFill>
              </a:rPr>
              <a:t>Level 3 (Non-Teaching) Super-specialty </a:t>
            </a:r>
            <a:r>
              <a:rPr lang="en-US" sz="3100" b="1" dirty="0" smtClean="0">
                <a:solidFill>
                  <a:srgbClr val="FF0000"/>
                </a:solidFill>
              </a:rPr>
              <a:t>services</a:t>
            </a:r>
            <a:endParaRPr lang="en-US" sz="3100" b="1" dirty="0">
              <a:solidFill>
                <a:srgbClr val="FF0000"/>
              </a:solidFill>
            </a:endParaRPr>
          </a:p>
        </p:txBody>
      </p:sp>
      <p:sp>
        <p:nvSpPr>
          <p:cNvPr id="3" name="Content Placeholder 2"/>
          <p:cNvSpPr>
            <a:spLocks noGrp="1"/>
          </p:cNvSpPr>
          <p:nvPr>
            <p:ph idx="1"/>
          </p:nvPr>
        </p:nvSpPr>
        <p:spPr>
          <a:xfrm>
            <a:off x="533400" y="1905000"/>
            <a:ext cx="8153400" cy="4221163"/>
          </a:xfrm>
        </p:spPr>
        <p:txBody>
          <a:bodyPr>
            <a:normAutofit fontScale="92500" lnSpcReduction="20000"/>
          </a:bodyPr>
          <a:lstStyle/>
          <a:p>
            <a:r>
              <a:rPr lang="en-US" dirty="0" smtClean="0"/>
              <a:t>This </a:t>
            </a:r>
            <a:r>
              <a:rPr lang="en-US" dirty="0"/>
              <a:t>level may include all the services provided at level 1(A), 1(B) and 2 and </a:t>
            </a:r>
            <a:r>
              <a:rPr lang="en-US" dirty="0" smtClean="0"/>
              <a:t>services of </a:t>
            </a:r>
            <a:r>
              <a:rPr lang="en-US" dirty="0"/>
              <a:t>one or more of the super specialty with distinct departments and/or also Dentistry </a:t>
            </a:r>
            <a:r>
              <a:rPr lang="en-US" dirty="0" smtClean="0"/>
              <a:t>if available.</a:t>
            </a:r>
          </a:p>
          <a:p>
            <a:r>
              <a:rPr lang="en-US" dirty="0" smtClean="0"/>
              <a:t> </a:t>
            </a:r>
            <a:r>
              <a:rPr lang="en-US" dirty="0"/>
              <a:t>It will have other support systems required for services like </a:t>
            </a:r>
            <a:r>
              <a:rPr lang="en-US" dirty="0" smtClean="0"/>
              <a:t>pharmacy, Laboratory</a:t>
            </a:r>
            <a:r>
              <a:rPr lang="en-US" dirty="0"/>
              <a:t>, and Imaging facility, Operation Theatre etc.</a:t>
            </a:r>
          </a:p>
          <a:p>
            <a:r>
              <a:rPr lang="en-US" dirty="0"/>
              <a:t>Example: Corporate Hospitals, Referral Hospital, Regional/State Hospital, </a:t>
            </a:r>
            <a:r>
              <a:rPr lang="en-US" dirty="0" smtClean="0"/>
              <a:t>Nursing Home </a:t>
            </a:r>
            <a:r>
              <a:rPr lang="en-US" dirty="0"/>
              <a:t>and Private Hospital of similar scope etc.</a:t>
            </a:r>
          </a:p>
        </p:txBody>
      </p:sp>
    </p:spTree>
    <p:extLst>
      <p:ext uri="{BB962C8B-B14F-4D97-AF65-F5344CB8AC3E}">
        <p14:creationId xmlns:p14="http://schemas.microsoft.com/office/powerpoint/2010/main" xmlns="" val="2734366848"/>
      </p:ext>
    </p:extLst>
  </p:cSld>
  <p:clrMapOvr>
    <a:masterClrMapping/>
  </p:clrMapOvr>
  <p:transition spd="slow">
    <p:diamon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0000"/>
                </a:solidFill>
              </a:rPr>
              <a:t>Categorization of CE </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Hospital </a:t>
            </a:r>
            <a:r>
              <a:rPr lang="en-US" sz="3200" b="1" dirty="0">
                <a:solidFill>
                  <a:srgbClr val="FF0000"/>
                </a:solidFill>
              </a:rPr>
              <a:t>Level 4 (Teaching)</a:t>
            </a:r>
            <a:endParaRPr lang="en-US" sz="32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endParaRPr lang="en-US" b="1" dirty="0"/>
          </a:p>
          <a:p>
            <a:r>
              <a:rPr lang="en-US" dirty="0"/>
              <a:t>This level will include all the services provided at level 2 and may also have Level </a:t>
            </a:r>
            <a:r>
              <a:rPr lang="en-US" dirty="0" smtClean="0"/>
              <a:t>3 facilities</a:t>
            </a:r>
            <a:r>
              <a:rPr lang="en-US" dirty="0"/>
              <a:t>. It will however have the distinction of being teaching / training institution </a:t>
            </a:r>
            <a:r>
              <a:rPr lang="en-US" dirty="0" smtClean="0"/>
              <a:t>and it </a:t>
            </a:r>
            <a:r>
              <a:rPr lang="en-US" dirty="0"/>
              <a:t>may or may not have super specialties. Tertiary healthcare services at this </a:t>
            </a:r>
            <a:r>
              <a:rPr lang="en-US" dirty="0" smtClean="0"/>
              <a:t>level can </a:t>
            </a:r>
            <a:r>
              <a:rPr lang="en-US" dirty="0"/>
              <a:t>be provided through specialists and may be super specialists (if available</a:t>
            </a:r>
            <a:r>
              <a:rPr lang="en-US" dirty="0" smtClean="0"/>
              <a:t>).</a:t>
            </a:r>
          </a:p>
          <a:p>
            <a:r>
              <a:rPr lang="en-US" dirty="0" smtClean="0"/>
              <a:t> </a:t>
            </a:r>
            <a:r>
              <a:rPr lang="en-US" dirty="0"/>
              <a:t>It </a:t>
            </a:r>
            <a:r>
              <a:rPr lang="en-US" dirty="0" smtClean="0"/>
              <a:t>will have </a:t>
            </a:r>
            <a:r>
              <a:rPr lang="en-US" dirty="0"/>
              <a:t>other support systems required for these services. It shall also include </a:t>
            </a:r>
            <a:r>
              <a:rPr lang="en-US" dirty="0" smtClean="0"/>
              <a:t>the requirement </a:t>
            </a:r>
            <a:r>
              <a:rPr lang="en-US" dirty="0"/>
              <a:t>of MCI/other registering body for teaching hospitals and will be </a:t>
            </a:r>
            <a:r>
              <a:rPr lang="en-US" dirty="0" smtClean="0"/>
              <a:t>governed by </a:t>
            </a:r>
            <a:r>
              <a:rPr lang="en-US" dirty="0"/>
              <a:t>their rules. However registration of teaching Hospitals will also be required </a:t>
            </a:r>
            <a:r>
              <a:rPr lang="en-US" dirty="0" smtClean="0"/>
              <a:t>under Clinical </a:t>
            </a:r>
            <a:r>
              <a:rPr lang="en-US" dirty="0"/>
              <a:t>Establishment Act for purpose other than those covered under MCI such </a:t>
            </a:r>
            <a:r>
              <a:rPr lang="en-US" dirty="0" smtClean="0"/>
              <a:t>as, records </a:t>
            </a:r>
            <a:r>
              <a:rPr lang="en-US" dirty="0"/>
              <a:t>maintenance and reporting of information and statistics, and compliance </a:t>
            </a:r>
            <a:r>
              <a:rPr lang="en-US" dirty="0" smtClean="0"/>
              <a:t>to range </a:t>
            </a:r>
            <a:r>
              <a:rPr lang="en-US" dirty="0"/>
              <a:t>of rates for Medical and Surgical procedures, etc.</a:t>
            </a:r>
          </a:p>
        </p:txBody>
      </p:sp>
    </p:spTree>
    <p:extLst>
      <p:ext uri="{BB962C8B-B14F-4D97-AF65-F5344CB8AC3E}">
        <p14:creationId xmlns:p14="http://schemas.microsoft.com/office/powerpoint/2010/main" xmlns="" val="755829032"/>
      </p:ext>
    </p:extLst>
  </p:cSld>
  <p:clrMapOvr>
    <a:masterClrMapping/>
  </p:clrMapOvr>
  <p:transition spd="slow">
    <p:diamon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Specialty wise Standards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Standards are different for different specialties. If a husband and wife are of different specialties, they will have to follow two different sets of standards in the same hospital setup which will be cumbersome. </a:t>
            </a:r>
          </a:p>
          <a:p>
            <a:r>
              <a:rPr lang="en-US" dirty="0" smtClean="0"/>
              <a:t>So, the provisions shall be relaxed and common set of standards shall be permitted.</a:t>
            </a:r>
            <a:endParaRPr lang="en-US" dirty="0"/>
          </a:p>
        </p:txBody>
      </p:sp>
    </p:spTree>
    <p:extLst>
      <p:ext uri="{BB962C8B-B14F-4D97-AF65-F5344CB8AC3E}">
        <p14:creationId xmlns:p14="http://schemas.microsoft.com/office/powerpoint/2010/main" xmlns="" val="4282174848"/>
      </p:ext>
    </p:extLst>
  </p:cSld>
  <p:clrMapOvr>
    <a:masterClrMapping/>
  </p:clrMapOvr>
  <p:transition spd="slow">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solidFill>
                  <a:srgbClr val="FF0000"/>
                </a:solidFill>
              </a:rPr>
              <a:t>Electronic Medical &amp; </a:t>
            </a:r>
            <a:br>
              <a:rPr lang="en-US" b="1" dirty="0" smtClean="0">
                <a:solidFill>
                  <a:srgbClr val="FF0000"/>
                </a:solidFill>
              </a:rPr>
            </a:br>
            <a:r>
              <a:rPr lang="en-US" b="1" dirty="0" smtClean="0">
                <a:solidFill>
                  <a:srgbClr val="FF0000"/>
                </a:solidFill>
              </a:rPr>
              <a:t>Health Records; Statistics</a:t>
            </a:r>
            <a:endParaRPr lang="en-US" b="1" dirty="0">
              <a:solidFill>
                <a:srgbClr val="FF0000"/>
              </a:solidFill>
            </a:endParaRPr>
          </a:p>
        </p:txBody>
      </p:sp>
      <p:sp>
        <p:nvSpPr>
          <p:cNvPr id="3" name="Content Placeholder 2"/>
          <p:cNvSpPr>
            <a:spLocks noGrp="1"/>
          </p:cNvSpPr>
          <p:nvPr>
            <p:ph idx="1"/>
          </p:nvPr>
        </p:nvSpPr>
        <p:spPr>
          <a:xfrm>
            <a:off x="457200" y="1981200"/>
            <a:ext cx="8229600" cy="4419600"/>
          </a:xfrm>
        </p:spPr>
        <p:txBody>
          <a:bodyPr>
            <a:normAutofit fontScale="92500" lnSpcReduction="20000"/>
          </a:bodyPr>
          <a:lstStyle/>
          <a:p>
            <a:r>
              <a:rPr lang="en-US" sz="4800" dirty="0" smtClean="0"/>
              <a:t>Shall maintain medical records of patients treated by it and health information and </a:t>
            </a:r>
          </a:p>
          <a:p>
            <a:r>
              <a:rPr lang="en-US" sz="4800" dirty="0" smtClean="0"/>
              <a:t>statistics in respect of national programs and furnish the same to the district authorities in form of quarterly reports.</a:t>
            </a:r>
            <a:endParaRPr lang="en-US" sz="4800" dirty="0"/>
          </a:p>
        </p:txBody>
      </p:sp>
    </p:spTree>
    <p:extLst>
      <p:ext uri="{BB962C8B-B14F-4D97-AF65-F5344CB8AC3E}">
        <p14:creationId xmlns:p14="http://schemas.microsoft.com/office/powerpoint/2010/main" xmlns="" val="1861255000"/>
      </p:ext>
    </p:extLst>
  </p:cSld>
  <p:clrMapOvr>
    <a:masterClrMapping/>
  </p:clrMapOvr>
  <p:transition spd="slow">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solidFill>
                  <a:srgbClr val="FF0000"/>
                </a:solidFill>
              </a:rPr>
              <a:t>Electronic Medical &amp; </a:t>
            </a:r>
            <a:br>
              <a:rPr lang="en-US" b="1" dirty="0" smtClean="0">
                <a:solidFill>
                  <a:srgbClr val="FF0000"/>
                </a:solidFill>
              </a:rPr>
            </a:br>
            <a:r>
              <a:rPr lang="en-US" b="1" dirty="0" smtClean="0">
                <a:solidFill>
                  <a:srgbClr val="FF0000"/>
                </a:solidFill>
              </a:rPr>
              <a:t>Health Records; Statistics</a:t>
            </a:r>
            <a:endParaRPr lang="en-US" b="1" dirty="0">
              <a:solidFill>
                <a:srgbClr val="FF0000"/>
              </a:solidFill>
            </a:endParaRPr>
          </a:p>
        </p:txBody>
      </p:sp>
      <p:sp>
        <p:nvSpPr>
          <p:cNvPr id="3" name="Content Placeholder 2"/>
          <p:cNvSpPr>
            <a:spLocks noGrp="1"/>
          </p:cNvSpPr>
          <p:nvPr>
            <p:ph idx="1"/>
          </p:nvPr>
        </p:nvSpPr>
        <p:spPr>
          <a:xfrm>
            <a:off x="457200" y="1981200"/>
            <a:ext cx="8229600" cy="4419600"/>
          </a:xfrm>
        </p:spPr>
        <p:txBody>
          <a:bodyPr>
            <a:normAutofit/>
          </a:bodyPr>
          <a:lstStyle/>
          <a:p>
            <a:r>
              <a:rPr lang="en-US" sz="4800" dirty="0" smtClean="0"/>
              <a:t>Copies of all records and statistics shall be kept with the clinical establishment concerned for at least 3 or 5 years.</a:t>
            </a:r>
            <a:endParaRPr lang="en-US" sz="4800" dirty="0"/>
          </a:p>
        </p:txBody>
      </p:sp>
    </p:spTree>
    <p:extLst>
      <p:ext uri="{BB962C8B-B14F-4D97-AF65-F5344CB8AC3E}">
        <p14:creationId xmlns:p14="http://schemas.microsoft.com/office/powerpoint/2010/main" xmlns="" val="1861255000"/>
      </p:ext>
    </p:extLst>
  </p:cSld>
  <p:clrMapOvr>
    <a:masterClrMapping/>
  </p:clrMapOvr>
  <p:transition spd="slow">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solidFill>
                  <a:srgbClr val="FF0000"/>
                </a:solidFill>
              </a:rPr>
              <a:t>Electronic Medical &amp; </a:t>
            </a:r>
            <a:br>
              <a:rPr lang="en-US" b="1" dirty="0" smtClean="0">
                <a:solidFill>
                  <a:srgbClr val="FF0000"/>
                </a:solidFill>
              </a:rPr>
            </a:br>
            <a:r>
              <a:rPr lang="en-US" b="1" dirty="0" smtClean="0">
                <a:solidFill>
                  <a:srgbClr val="FF0000"/>
                </a:solidFill>
              </a:rPr>
              <a:t>Health Records; Statistics</a:t>
            </a:r>
            <a:endParaRPr lang="en-US" b="1" dirty="0">
              <a:solidFill>
                <a:srgbClr val="FF0000"/>
              </a:solidFill>
            </a:endParaRPr>
          </a:p>
        </p:txBody>
      </p:sp>
      <p:sp>
        <p:nvSpPr>
          <p:cNvPr id="3" name="Content Placeholder 2"/>
          <p:cNvSpPr>
            <a:spLocks noGrp="1"/>
          </p:cNvSpPr>
          <p:nvPr>
            <p:ph idx="1"/>
          </p:nvPr>
        </p:nvSpPr>
        <p:spPr>
          <a:xfrm>
            <a:off x="457200" y="1905000"/>
            <a:ext cx="8229600" cy="4572000"/>
          </a:xfrm>
        </p:spPr>
        <p:txBody>
          <a:bodyPr>
            <a:normAutofit fontScale="92500"/>
          </a:bodyPr>
          <a:lstStyle/>
          <a:p>
            <a:r>
              <a:rPr lang="en-US" sz="4800" dirty="0" smtClean="0"/>
              <a:t>Shall comply with the Standard Treatment Guidelines and maintain electronic medical records of every patient as may be notified by the Central Government from time to time.</a:t>
            </a:r>
            <a:endParaRPr lang="en-US" sz="4800" dirty="0"/>
          </a:p>
        </p:txBody>
      </p:sp>
    </p:spTree>
    <p:extLst>
      <p:ext uri="{BB962C8B-B14F-4D97-AF65-F5344CB8AC3E}">
        <p14:creationId xmlns:p14="http://schemas.microsoft.com/office/powerpoint/2010/main" xmlns="" val="1861255000"/>
      </p:ext>
    </p:extLst>
  </p:cSld>
  <p:clrMapOvr>
    <a:masterClrMapping/>
  </p:clrMapOvr>
  <p:transition spd="slow">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solidFill>
                  <a:srgbClr val="FF0000"/>
                </a:solidFill>
              </a:rPr>
              <a:t>Electronic Medical &amp; </a:t>
            </a:r>
            <a:br>
              <a:rPr lang="en-US" b="1" dirty="0" smtClean="0">
                <a:solidFill>
                  <a:srgbClr val="FF0000"/>
                </a:solidFill>
              </a:rPr>
            </a:br>
            <a:r>
              <a:rPr lang="en-US" b="1" dirty="0" smtClean="0">
                <a:solidFill>
                  <a:srgbClr val="FF0000"/>
                </a:solidFill>
              </a:rPr>
              <a:t>Health Records; Statistics</a:t>
            </a:r>
            <a:endParaRPr lang="en-US" b="1" dirty="0">
              <a:solidFill>
                <a:srgbClr val="FF0000"/>
              </a:solidFill>
            </a:endParaRPr>
          </a:p>
        </p:txBody>
      </p:sp>
      <p:sp>
        <p:nvSpPr>
          <p:cNvPr id="3" name="Content Placeholder 2"/>
          <p:cNvSpPr>
            <a:spLocks noGrp="1"/>
          </p:cNvSpPr>
          <p:nvPr>
            <p:ph idx="1"/>
          </p:nvPr>
        </p:nvSpPr>
        <p:spPr>
          <a:xfrm>
            <a:off x="457200" y="1905000"/>
            <a:ext cx="8229600" cy="4572000"/>
          </a:xfrm>
        </p:spPr>
        <p:txBody>
          <a:bodyPr>
            <a:normAutofit fontScale="92500"/>
          </a:bodyPr>
          <a:lstStyle/>
          <a:p>
            <a:r>
              <a:rPr lang="en-US" sz="4800" dirty="0" smtClean="0"/>
              <a:t>Shall establish mechanisms for review and audit for the purpose of provision of rational practice and service.</a:t>
            </a:r>
          </a:p>
          <a:p>
            <a:r>
              <a:rPr lang="en-US" sz="4800" dirty="0" smtClean="0"/>
              <a:t>Shall carry out every prescription audits every 3 months.</a:t>
            </a:r>
          </a:p>
        </p:txBody>
      </p:sp>
    </p:spTree>
    <p:extLst>
      <p:ext uri="{BB962C8B-B14F-4D97-AF65-F5344CB8AC3E}">
        <p14:creationId xmlns:p14="http://schemas.microsoft.com/office/powerpoint/2010/main" xmlns="" val="1861255000"/>
      </p:ext>
    </p:extLst>
  </p:cSld>
  <p:clrMapOvr>
    <a:masterClrMapping/>
  </p:clrMapOvr>
  <p:transition spd="slow">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solidFill>
                  <a:srgbClr val="FF0000"/>
                </a:solidFill>
              </a:rPr>
              <a:t>Electronic Medical &amp; </a:t>
            </a:r>
            <a:br>
              <a:rPr lang="en-US" b="1" dirty="0" smtClean="0">
                <a:solidFill>
                  <a:srgbClr val="FF0000"/>
                </a:solidFill>
              </a:rPr>
            </a:br>
            <a:r>
              <a:rPr lang="en-US" b="1" dirty="0" smtClean="0">
                <a:solidFill>
                  <a:srgbClr val="FF0000"/>
                </a:solidFill>
              </a:rPr>
              <a:t>Health Records; Statistics</a:t>
            </a:r>
            <a:endParaRPr lang="en-US" b="1" dirty="0">
              <a:solidFill>
                <a:srgbClr val="FF0000"/>
              </a:solidFill>
            </a:endParaRPr>
          </a:p>
        </p:txBody>
      </p:sp>
      <p:sp>
        <p:nvSpPr>
          <p:cNvPr id="3" name="Content Placeholder 2"/>
          <p:cNvSpPr>
            <a:spLocks noGrp="1"/>
          </p:cNvSpPr>
          <p:nvPr>
            <p:ph idx="1"/>
          </p:nvPr>
        </p:nvSpPr>
        <p:spPr>
          <a:xfrm>
            <a:off x="457200" y="2514600"/>
            <a:ext cx="8229600" cy="3611563"/>
          </a:xfrm>
        </p:spPr>
        <p:txBody>
          <a:bodyPr>
            <a:normAutofit/>
          </a:bodyPr>
          <a:lstStyle/>
          <a:p>
            <a:pPr>
              <a:buNone/>
            </a:pPr>
            <a:r>
              <a:rPr lang="en-US" sz="4800" dirty="0" smtClean="0"/>
              <a:t>	</a:t>
            </a:r>
            <a:r>
              <a:rPr lang="en-US" sz="5400" dirty="0" smtClean="0"/>
              <a:t>These provision shall be promoted but not be mandatory..</a:t>
            </a:r>
          </a:p>
          <a:p>
            <a:pPr>
              <a:buNone/>
            </a:pPr>
            <a:endParaRPr lang="en-US" sz="4800" dirty="0"/>
          </a:p>
        </p:txBody>
      </p:sp>
    </p:spTree>
    <p:extLst>
      <p:ext uri="{BB962C8B-B14F-4D97-AF65-F5344CB8AC3E}">
        <p14:creationId xmlns:p14="http://schemas.microsoft.com/office/powerpoint/2010/main" xmlns="" val="1861255000"/>
      </p:ext>
    </p:extLst>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Parliamentary Committee </a:t>
            </a:r>
            <a:br>
              <a:rPr lang="en-US" dirty="0" smtClean="0">
                <a:solidFill>
                  <a:srgbClr val="FF0000"/>
                </a:solidFill>
              </a:rPr>
            </a:br>
            <a:r>
              <a:rPr lang="en-US" dirty="0" smtClean="0">
                <a:solidFill>
                  <a:srgbClr val="FF0000"/>
                </a:solidFill>
              </a:rPr>
              <a:t>Rejected The CEA 2007</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lnSpcReduction="10000"/>
          </a:bodyPr>
          <a:lstStyle/>
          <a:p>
            <a:pPr>
              <a:buNone/>
            </a:pPr>
            <a:r>
              <a:rPr lang="en-US" sz="6000" dirty="0" smtClean="0"/>
              <a:t>	</a:t>
            </a:r>
            <a:r>
              <a:rPr lang="en-US" sz="6000" dirty="0" smtClean="0">
                <a:solidFill>
                  <a:srgbClr val="0070C0"/>
                </a:solidFill>
              </a:rPr>
              <a:t>3. Bill will push the present health structures, including Govt. Hospitals, towards </a:t>
            </a:r>
            <a:r>
              <a:rPr lang="en-US" sz="6000" dirty="0" smtClean="0">
                <a:solidFill>
                  <a:srgbClr val="FF0000"/>
                </a:solidFill>
              </a:rPr>
              <a:t>collapse</a:t>
            </a:r>
            <a:endParaRPr lang="en-US" sz="60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8</a:t>
            </a:fld>
            <a:endParaRPr lang="en-US"/>
          </a:p>
        </p:txBody>
      </p:sp>
    </p:spTree>
  </p:cSld>
  <p:clrMapOvr>
    <a:masterClrMapping/>
  </p:clrMapOvr>
  <p:transition spd="slow">
    <p:diamon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US" sz="4800" b="1" dirty="0" smtClean="0">
                <a:solidFill>
                  <a:srgbClr val="FF0000"/>
                </a:solidFill>
              </a:rPr>
              <a:t>Escalation of Treatment Cost</a:t>
            </a:r>
          </a:p>
          <a:p>
            <a:pPr>
              <a:buNone/>
            </a:pPr>
            <a:r>
              <a:rPr lang="en-US" sz="4800" b="1" dirty="0" smtClean="0">
                <a:solidFill>
                  <a:srgbClr val="FF0000"/>
                </a:solidFill>
              </a:rPr>
              <a:t>			</a:t>
            </a:r>
            <a:r>
              <a:rPr lang="en-US" sz="4400" dirty="0" smtClean="0">
                <a:solidFill>
                  <a:srgbClr val="FF0000"/>
                </a:solidFill>
              </a:rPr>
              <a:t>Establishment Cost</a:t>
            </a:r>
          </a:p>
          <a:p>
            <a:pPr>
              <a:buNone/>
            </a:pPr>
            <a:r>
              <a:rPr lang="en-US" sz="4400" dirty="0" smtClean="0">
                <a:solidFill>
                  <a:srgbClr val="FF0000"/>
                </a:solidFill>
              </a:rPr>
              <a:t>			Maintenance Cost</a:t>
            </a:r>
          </a:p>
          <a:p>
            <a:pPr>
              <a:buNone/>
            </a:pPr>
            <a:r>
              <a:rPr lang="en-US" sz="4400" dirty="0" smtClean="0">
                <a:solidFill>
                  <a:srgbClr val="FF0000"/>
                </a:solidFill>
              </a:rPr>
              <a:t>			Salary, Equipments, etc.</a:t>
            </a:r>
            <a:endParaRPr lang="en-US" sz="54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80</a:t>
            </a:fld>
            <a:endParaRPr lang="en-US"/>
          </a:p>
        </p:txBody>
      </p:sp>
    </p:spTree>
  </p:cSld>
  <p:clrMapOvr>
    <a:masterClrMapping/>
  </p:clrMapOvr>
  <p:transition spd="slow">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Escalation of Treatment Cost</a:t>
            </a:r>
          </a:p>
        </p:txBody>
      </p:sp>
      <p:sp>
        <p:nvSpPr>
          <p:cNvPr id="3" name="Content Placeholder 2"/>
          <p:cNvSpPr>
            <a:spLocks noGrp="1"/>
          </p:cNvSpPr>
          <p:nvPr>
            <p:ph idx="1"/>
          </p:nvPr>
        </p:nvSpPr>
        <p:spPr>
          <a:xfrm>
            <a:off x="457200" y="1752600"/>
            <a:ext cx="8229600" cy="4724399"/>
          </a:xfrm>
        </p:spPr>
        <p:txBody>
          <a:bodyPr>
            <a:normAutofit fontScale="85000" lnSpcReduction="20000"/>
          </a:bodyPr>
          <a:lstStyle/>
          <a:p>
            <a:pPr>
              <a:buNone/>
            </a:pPr>
            <a:r>
              <a:rPr lang="en-US" sz="4800" b="1" dirty="0" smtClean="0">
                <a:solidFill>
                  <a:srgbClr val="0070C0"/>
                </a:solidFill>
              </a:rPr>
              <a:t>IMA’s View :-</a:t>
            </a:r>
          </a:p>
          <a:p>
            <a:pPr>
              <a:buNone/>
            </a:pPr>
            <a:r>
              <a:rPr lang="en-US" sz="4800" b="1" dirty="0" smtClean="0">
                <a:solidFill>
                  <a:srgbClr val="0070C0"/>
                </a:solidFill>
              </a:rPr>
              <a:t>	</a:t>
            </a:r>
            <a:r>
              <a:rPr lang="en-US" sz="4400" dirty="0" smtClean="0">
                <a:solidFill>
                  <a:srgbClr val="0070C0"/>
                </a:solidFill>
              </a:rPr>
              <a:t>Our budgetary provision is only 1 – 2 % from so many years.</a:t>
            </a:r>
          </a:p>
          <a:p>
            <a:pPr>
              <a:buNone/>
            </a:pPr>
            <a:r>
              <a:rPr lang="en-US" sz="4400" dirty="0" smtClean="0">
                <a:solidFill>
                  <a:srgbClr val="0070C0"/>
                </a:solidFill>
              </a:rPr>
              <a:t>	Lowest amongst the developing countries. </a:t>
            </a:r>
          </a:p>
          <a:p>
            <a:pPr>
              <a:buNone/>
            </a:pPr>
            <a:r>
              <a:rPr lang="en-US" sz="4400" dirty="0" smtClean="0"/>
              <a:t>	</a:t>
            </a:r>
            <a:r>
              <a:rPr lang="en-US" sz="4400" dirty="0" smtClean="0">
                <a:solidFill>
                  <a:srgbClr val="FF0000"/>
                </a:solidFill>
              </a:rPr>
              <a:t>Increase the budgetary provision for Health.</a:t>
            </a:r>
          </a:p>
          <a:p>
            <a:pPr>
              <a:buNone/>
            </a:pPr>
            <a:r>
              <a:rPr lang="en-US" sz="4400" dirty="0" smtClean="0">
                <a:solidFill>
                  <a:srgbClr val="FF0000"/>
                </a:solidFill>
              </a:rPr>
              <a:t>	Accept the demands of IMA regarding CEA to keep the escalation in control.</a:t>
            </a:r>
            <a:endParaRPr lang="en-US" sz="54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81</a:t>
            </a:fld>
            <a:endParaRPr lang="en-US"/>
          </a:p>
        </p:txBody>
      </p:sp>
    </p:spTree>
  </p:cSld>
  <p:clrMapOvr>
    <a:masterClrMapping/>
  </p:clrMapOvr>
  <p:transition spd="slow">
    <p:diamon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4800" b="1" dirty="0" smtClean="0">
                <a:solidFill>
                  <a:srgbClr val="FF0000"/>
                </a:solidFill>
              </a:rPr>
              <a:t>Closure of Small Hospitals</a:t>
            </a:r>
          </a:p>
          <a:p>
            <a:pPr>
              <a:buNone/>
            </a:pPr>
            <a:r>
              <a:rPr lang="en-US" sz="4800" b="1" dirty="0" smtClean="0">
                <a:solidFill>
                  <a:srgbClr val="FF0000"/>
                </a:solidFill>
              </a:rPr>
              <a:t>		</a:t>
            </a:r>
            <a:r>
              <a:rPr lang="en-US" sz="4400" dirty="0" smtClean="0">
                <a:solidFill>
                  <a:srgbClr val="FF0000"/>
                </a:solidFill>
              </a:rPr>
              <a:t>Stringent &amp; Impractical 			Provisions In The Act</a:t>
            </a:r>
          </a:p>
          <a:p>
            <a:pPr>
              <a:buNone/>
            </a:pPr>
            <a:r>
              <a:rPr lang="en-US" sz="4400" dirty="0" smtClean="0">
                <a:solidFill>
                  <a:srgbClr val="FF0000"/>
                </a:solidFill>
              </a:rPr>
              <a:t>		Promotes Corporate Culture</a:t>
            </a:r>
            <a:endParaRPr lang="en-US" sz="54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82</a:t>
            </a:fld>
            <a:endParaRPr lang="en-US"/>
          </a:p>
        </p:txBody>
      </p:sp>
    </p:spTree>
  </p:cSld>
  <p:clrMapOvr>
    <a:masterClrMapping/>
  </p:clrMapOvr>
  <p:transition spd="slow">
    <p:diamon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Closure of Small Hospitals</a:t>
            </a: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a:buNone/>
            </a:pPr>
            <a:r>
              <a:rPr lang="en-US" sz="4800" b="1" dirty="0" smtClean="0"/>
              <a:t>	</a:t>
            </a:r>
            <a:r>
              <a:rPr lang="en-US" sz="4800" b="1" dirty="0" smtClean="0">
                <a:solidFill>
                  <a:srgbClr val="0070C0"/>
                </a:solidFill>
              </a:rPr>
              <a:t>IMA’s View :- </a:t>
            </a:r>
          </a:p>
          <a:p>
            <a:pPr>
              <a:buNone/>
            </a:pPr>
            <a:r>
              <a:rPr lang="en-US" sz="4800" b="1" dirty="0" smtClean="0">
                <a:solidFill>
                  <a:srgbClr val="0070C0"/>
                </a:solidFill>
              </a:rPr>
              <a:t>	</a:t>
            </a:r>
            <a:r>
              <a:rPr lang="en-US" sz="4400" dirty="0" smtClean="0">
                <a:solidFill>
                  <a:srgbClr val="0070C0"/>
                </a:solidFill>
              </a:rPr>
              <a:t>Single doctor clinical establishment (Husband &amp; Wife taken as one unit/OAE-Own Account Entrepreneur) who are providing </a:t>
            </a:r>
            <a:r>
              <a:rPr lang="en-US" sz="4400" dirty="0" smtClean="0">
                <a:solidFill>
                  <a:srgbClr val="FF0000"/>
                </a:solidFill>
              </a:rPr>
              <a:t>only consultation services,</a:t>
            </a:r>
            <a:r>
              <a:rPr lang="en-US" sz="4400" dirty="0" smtClean="0">
                <a:solidFill>
                  <a:srgbClr val="00B050"/>
                </a:solidFill>
              </a:rPr>
              <a:t> </a:t>
            </a:r>
            <a:r>
              <a:rPr lang="en-US" sz="4400" dirty="0" smtClean="0">
                <a:solidFill>
                  <a:srgbClr val="0070C0"/>
                </a:solidFill>
              </a:rPr>
              <a:t>may be </a:t>
            </a:r>
            <a:r>
              <a:rPr lang="en-US" sz="4400" dirty="0" smtClean="0">
                <a:solidFill>
                  <a:srgbClr val="FF0000"/>
                </a:solidFill>
              </a:rPr>
              <a:t>exempted</a:t>
            </a:r>
            <a:r>
              <a:rPr lang="en-US" sz="4400" dirty="0" smtClean="0"/>
              <a:t> </a:t>
            </a:r>
            <a:r>
              <a:rPr lang="en-US" sz="4400" dirty="0" smtClean="0">
                <a:solidFill>
                  <a:srgbClr val="0070C0"/>
                </a:solidFill>
              </a:rPr>
              <a:t>from the purview of CEA</a:t>
            </a:r>
            <a:endParaRPr lang="en-US" sz="54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83</a:t>
            </a:fld>
            <a:endParaRPr lang="en-US"/>
          </a:p>
        </p:txBody>
      </p:sp>
    </p:spTree>
  </p:cSld>
  <p:clrMapOvr>
    <a:masterClrMapping/>
  </p:clrMapOvr>
  <p:transition spd="slow">
    <p:diamon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Closure of Small Hospitals</a:t>
            </a:r>
          </a:p>
        </p:txBody>
      </p:sp>
      <p:sp>
        <p:nvSpPr>
          <p:cNvPr id="3" name="Content Placeholder 2"/>
          <p:cNvSpPr>
            <a:spLocks noGrp="1"/>
          </p:cNvSpPr>
          <p:nvPr>
            <p:ph idx="1"/>
          </p:nvPr>
        </p:nvSpPr>
        <p:spPr>
          <a:xfrm>
            <a:off x="457200" y="1828800"/>
            <a:ext cx="8229600" cy="4297363"/>
          </a:xfrm>
        </p:spPr>
        <p:txBody>
          <a:bodyPr>
            <a:normAutofit fontScale="92500"/>
          </a:bodyPr>
          <a:lstStyle/>
          <a:p>
            <a:pPr>
              <a:buNone/>
            </a:pPr>
            <a:r>
              <a:rPr lang="en-US" sz="4800" b="1" dirty="0" smtClean="0"/>
              <a:t>	</a:t>
            </a:r>
            <a:r>
              <a:rPr lang="en-US" sz="4800" b="1" dirty="0" smtClean="0">
                <a:solidFill>
                  <a:srgbClr val="0070C0"/>
                </a:solidFill>
              </a:rPr>
              <a:t>IMA’s View :--</a:t>
            </a:r>
          </a:p>
          <a:p>
            <a:pPr>
              <a:buNone/>
            </a:pPr>
            <a:r>
              <a:rPr lang="en-US" sz="4800" b="1" dirty="0" smtClean="0">
                <a:solidFill>
                  <a:srgbClr val="0070C0"/>
                </a:solidFill>
              </a:rPr>
              <a:t>	</a:t>
            </a:r>
            <a:r>
              <a:rPr lang="en-US" sz="5400" dirty="0" smtClean="0">
                <a:solidFill>
                  <a:srgbClr val="0070C0"/>
                </a:solidFill>
              </a:rPr>
              <a:t>Single Doctor establishments, as above, </a:t>
            </a:r>
            <a:r>
              <a:rPr lang="en-US" sz="5400" dirty="0" smtClean="0">
                <a:solidFill>
                  <a:srgbClr val="FF0000"/>
                </a:solidFill>
              </a:rPr>
              <a:t>with indoor facilities,</a:t>
            </a:r>
            <a:r>
              <a:rPr lang="en-US" sz="5400" dirty="0" smtClean="0">
                <a:solidFill>
                  <a:srgbClr val="00B050"/>
                </a:solidFill>
              </a:rPr>
              <a:t> </a:t>
            </a:r>
            <a:r>
              <a:rPr lang="en-US" sz="5400" dirty="0" smtClean="0">
                <a:solidFill>
                  <a:srgbClr val="0070C0"/>
                </a:solidFill>
              </a:rPr>
              <a:t>shall be registered without applying strict rules.</a:t>
            </a:r>
            <a:endParaRPr lang="en-US" sz="4400" dirty="0" smtClean="0">
              <a:solidFill>
                <a:srgbClr val="0070C0"/>
              </a:solidFill>
            </a:endParaRPr>
          </a:p>
          <a:p>
            <a:pPr>
              <a:buNone/>
            </a:pPr>
            <a:endParaRPr lang="en-US" sz="54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84</a:t>
            </a:fld>
            <a:endParaRPr lang="en-US"/>
          </a:p>
        </p:txBody>
      </p:sp>
    </p:spTree>
  </p:cSld>
  <p:clrMapOvr>
    <a:masterClrMapping/>
  </p:clrMapOvr>
  <p:transition spd="slow">
    <p:diamon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lnSpcReduction="10000"/>
          </a:bodyPr>
          <a:lstStyle/>
          <a:p>
            <a:pPr>
              <a:buNone/>
            </a:pPr>
            <a:r>
              <a:rPr lang="en-US" sz="4800" b="1" dirty="0" smtClean="0">
                <a:solidFill>
                  <a:srgbClr val="0070C0"/>
                </a:solidFill>
              </a:rPr>
              <a:t>Retrospective Implementation	</a:t>
            </a:r>
            <a:r>
              <a:rPr lang="en-US" sz="4400" dirty="0" smtClean="0">
                <a:solidFill>
                  <a:srgbClr val="0070C0"/>
                </a:solidFill>
              </a:rPr>
              <a:t>Any new law should have 	prospective effects.</a:t>
            </a:r>
          </a:p>
          <a:p>
            <a:pPr>
              <a:buNone/>
            </a:pPr>
            <a:r>
              <a:rPr lang="en-US" sz="4300" dirty="0" smtClean="0">
                <a:solidFill>
                  <a:srgbClr val="0070C0"/>
                </a:solidFill>
              </a:rPr>
              <a:t>		Applying all the clauses to the 	old 	establishments will do 	injustice to them</a:t>
            </a:r>
            <a:r>
              <a:rPr lang="en-US" sz="4300" dirty="0" smtClean="0"/>
              <a:t>.</a:t>
            </a: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85</a:t>
            </a:fld>
            <a:endParaRPr lang="en-US"/>
          </a:p>
        </p:txBody>
      </p:sp>
    </p:spTree>
  </p:cSld>
  <p:clrMapOvr>
    <a:masterClrMapping/>
  </p:clrMapOvr>
  <p:transition spd="slow">
    <p:diamon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Retrospective Implementation</a:t>
            </a:r>
            <a:endParaRPr lang="en-US" sz="3600"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4800" b="1" dirty="0" smtClean="0">
                <a:solidFill>
                  <a:srgbClr val="FF0000"/>
                </a:solidFill>
              </a:rPr>
              <a:t>	Ultimately, they will prefer to close down their small establishments. </a:t>
            </a:r>
          </a:p>
          <a:p>
            <a:pPr>
              <a:buNone/>
            </a:pPr>
            <a:r>
              <a:rPr lang="en-US" sz="4800" dirty="0" smtClean="0">
                <a:solidFill>
                  <a:srgbClr val="FF0000"/>
                </a:solidFill>
              </a:rPr>
              <a:t>	Finally, patients will suffer.</a:t>
            </a:r>
            <a:endParaRPr lang="en-US" sz="48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86</a:t>
            </a:fld>
            <a:endParaRPr lang="en-US"/>
          </a:p>
        </p:txBody>
      </p:sp>
    </p:spTree>
  </p:cSld>
  <p:clrMapOvr>
    <a:masterClrMapping/>
  </p:clrMapOvr>
  <p:transition spd="slow">
    <p:diamon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Retrospective Implementation</a:t>
            </a:r>
            <a:endParaRPr lang="en-US" sz="3600"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4800" b="1" dirty="0" smtClean="0">
                <a:solidFill>
                  <a:srgbClr val="0070C0"/>
                </a:solidFill>
              </a:rPr>
              <a:t>IMA’s View :--	</a:t>
            </a:r>
          </a:p>
          <a:p>
            <a:pPr>
              <a:buNone/>
            </a:pPr>
            <a:r>
              <a:rPr lang="en-US" sz="4800" b="1" dirty="0" smtClean="0">
                <a:solidFill>
                  <a:srgbClr val="0070C0"/>
                </a:solidFill>
              </a:rPr>
              <a:t>	</a:t>
            </a:r>
            <a:r>
              <a:rPr lang="en-US" sz="4400" dirty="0" smtClean="0">
                <a:solidFill>
                  <a:srgbClr val="0070C0"/>
                </a:solidFill>
              </a:rPr>
              <a:t>The provisions in Act regarding structural changes and specification of space shall not be applicable to old establishments.</a:t>
            </a:r>
          </a:p>
        </p:txBody>
      </p:sp>
      <p:sp>
        <p:nvSpPr>
          <p:cNvPr id="4" name="Slide Number Placeholder 3"/>
          <p:cNvSpPr>
            <a:spLocks noGrp="1"/>
          </p:cNvSpPr>
          <p:nvPr>
            <p:ph type="sldNum" sz="quarter" idx="12"/>
          </p:nvPr>
        </p:nvSpPr>
        <p:spPr/>
        <p:txBody>
          <a:bodyPr/>
          <a:lstStyle/>
          <a:p>
            <a:fld id="{F04F7A0C-1AB3-43E3-9EB2-28940F534959}" type="slidenum">
              <a:rPr lang="en-US" smtClean="0"/>
              <a:pPr/>
              <a:t>87</a:t>
            </a:fld>
            <a:endParaRPr lang="en-US"/>
          </a:p>
        </p:txBody>
      </p:sp>
    </p:spTree>
  </p:cSld>
  <p:clrMapOvr>
    <a:masterClrMapping/>
  </p:clrMapOvr>
  <p:transition spd="slow">
    <p:diamon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85000" lnSpcReduction="10000"/>
          </a:bodyPr>
          <a:lstStyle/>
          <a:p>
            <a:pPr>
              <a:buNone/>
            </a:pPr>
            <a:r>
              <a:rPr lang="en-US" sz="4800" b="1" dirty="0" smtClean="0"/>
              <a:t>	</a:t>
            </a:r>
            <a:r>
              <a:rPr lang="en-US" sz="4400" b="1" dirty="0" smtClean="0">
                <a:solidFill>
                  <a:srgbClr val="0070C0"/>
                </a:solidFill>
              </a:rPr>
              <a:t>Same rules pan-India(regarding staff, space, instruments and facilities) for all the hospitals irrespective of geographical differences</a:t>
            </a:r>
            <a:endParaRPr lang="en-US" sz="5400" b="1" dirty="0" smtClean="0">
              <a:solidFill>
                <a:srgbClr val="0070C0"/>
              </a:solidFill>
            </a:endParaRPr>
          </a:p>
          <a:p>
            <a:pPr>
              <a:buNone/>
            </a:pPr>
            <a:r>
              <a:rPr lang="en-US" sz="4400" dirty="0" smtClean="0">
                <a:solidFill>
                  <a:srgbClr val="0070C0"/>
                </a:solidFill>
              </a:rPr>
              <a:t>	Because of the congestion in bigger cities, space is not available, OR </a:t>
            </a:r>
          </a:p>
          <a:p>
            <a:pPr>
              <a:buNone/>
            </a:pPr>
            <a:r>
              <a:rPr lang="en-US" sz="4400" dirty="0" smtClean="0">
                <a:solidFill>
                  <a:srgbClr val="0070C0"/>
                </a:solidFill>
              </a:rPr>
              <a:t>	if available, the cost is very high.  </a:t>
            </a:r>
            <a:r>
              <a:rPr lang="en-US" sz="4400" dirty="0" smtClean="0"/>
              <a:t> </a:t>
            </a: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88</a:t>
            </a:fld>
            <a:endParaRPr lang="en-US"/>
          </a:p>
        </p:txBody>
      </p:sp>
    </p:spTree>
  </p:cSld>
  <p:clrMapOvr>
    <a:masterClrMapping/>
  </p:clrMapOvr>
  <p:transition spd="slow">
    <p:diamon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Same rules pan-India</a:t>
            </a:r>
            <a:endParaRPr lang="en-US" dirty="0">
              <a:solidFill>
                <a:srgbClr val="FF0000"/>
              </a:solidFill>
            </a:endParaRPr>
          </a:p>
        </p:txBody>
      </p:sp>
      <p:sp>
        <p:nvSpPr>
          <p:cNvPr id="3" name="Content Placeholder 2"/>
          <p:cNvSpPr>
            <a:spLocks noGrp="1"/>
          </p:cNvSpPr>
          <p:nvPr>
            <p:ph idx="1"/>
          </p:nvPr>
        </p:nvSpPr>
        <p:spPr>
          <a:xfrm>
            <a:off x="457200" y="1981200"/>
            <a:ext cx="8229600" cy="4144963"/>
          </a:xfrm>
        </p:spPr>
        <p:txBody>
          <a:bodyPr>
            <a:normAutofit lnSpcReduction="10000"/>
          </a:bodyPr>
          <a:lstStyle/>
          <a:p>
            <a:pPr>
              <a:buNone/>
            </a:pPr>
            <a:r>
              <a:rPr lang="en-US" sz="4800" b="1" dirty="0" smtClean="0">
                <a:solidFill>
                  <a:srgbClr val="0070C0"/>
                </a:solidFill>
              </a:rPr>
              <a:t>	IMA’s View :--</a:t>
            </a:r>
          </a:p>
          <a:p>
            <a:pPr>
              <a:buNone/>
            </a:pPr>
            <a:r>
              <a:rPr lang="en-US" sz="4800" b="1" dirty="0" smtClean="0">
                <a:solidFill>
                  <a:srgbClr val="0070C0"/>
                </a:solidFill>
              </a:rPr>
              <a:t>	</a:t>
            </a:r>
            <a:r>
              <a:rPr lang="en-US" sz="4400" dirty="0" smtClean="0">
                <a:solidFill>
                  <a:srgbClr val="0070C0"/>
                </a:solidFill>
              </a:rPr>
              <a:t>Rules Shall Be Flexible Depending Upon The </a:t>
            </a:r>
            <a:r>
              <a:rPr lang="en-US" sz="4400" dirty="0" err="1" smtClean="0">
                <a:solidFill>
                  <a:srgbClr val="0070C0"/>
                </a:solidFill>
              </a:rPr>
              <a:t>Speciality</a:t>
            </a:r>
            <a:r>
              <a:rPr lang="en-US" sz="4400" dirty="0" smtClean="0">
                <a:solidFill>
                  <a:srgbClr val="0070C0"/>
                </a:solidFill>
              </a:rPr>
              <a:t>, Geographical Location, Development Stage Of The City And Local Culture</a:t>
            </a:r>
            <a:r>
              <a:rPr lang="en-US" sz="4400" dirty="0" smtClean="0"/>
              <a:t> </a:t>
            </a: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89</a:t>
            </a:fld>
            <a:endParaRPr lang="en-US"/>
          </a:p>
        </p:txBody>
      </p:sp>
    </p:spTree>
  </p:cSld>
  <p:clrMapOvr>
    <a:masterClrMapping/>
  </p:clrMapOvr>
  <p:transition spd="slow">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Parliamentary Committee </a:t>
            </a:r>
            <a:br>
              <a:rPr lang="en-US" dirty="0" smtClean="0">
                <a:solidFill>
                  <a:srgbClr val="FF0000"/>
                </a:solidFill>
              </a:rPr>
            </a:br>
            <a:r>
              <a:rPr lang="en-US" dirty="0" smtClean="0">
                <a:solidFill>
                  <a:srgbClr val="FF0000"/>
                </a:solidFill>
              </a:rPr>
              <a:t>Rejected The CEA 2007</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a:buNone/>
            </a:pPr>
            <a:r>
              <a:rPr lang="en-US" sz="6000" dirty="0" smtClean="0">
                <a:solidFill>
                  <a:srgbClr val="0070C0"/>
                </a:solidFill>
              </a:rPr>
              <a:t>	4. Bill will directly </a:t>
            </a:r>
            <a:r>
              <a:rPr lang="en-US" sz="6000" dirty="0" smtClean="0">
                <a:solidFill>
                  <a:srgbClr val="FF0000"/>
                </a:solidFill>
              </a:rPr>
              <a:t>increase</a:t>
            </a:r>
            <a:r>
              <a:rPr lang="en-US" sz="6000" dirty="0" smtClean="0">
                <a:solidFill>
                  <a:srgbClr val="0070C0"/>
                </a:solidFill>
              </a:rPr>
              <a:t> the establishment cost, so directly escalating the treatment costs. </a:t>
            </a:r>
          </a:p>
          <a:p>
            <a:pPr>
              <a:buNone/>
            </a:pPr>
            <a:r>
              <a:rPr lang="en-US" sz="6000" dirty="0" smtClean="0">
                <a:solidFill>
                  <a:srgbClr val="0070C0"/>
                </a:solidFill>
              </a:rPr>
              <a:t>	80 % people go for treatment to private hospitals.</a:t>
            </a:r>
            <a:endParaRPr lang="en-US" sz="60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9</a:t>
            </a:fld>
            <a:endParaRPr lang="en-US"/>
          </a:p>
        </p:txBody>
      </p:sp>
    </p:spTree>
  </p:cSld>
  <p:clrMapOvr>
    <a:masterClrMapping/>
  </p:clrMapOvr>
  <p:transition spd="slow">
    <p:diamon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Same rules pan-India</a:t>
            </a:r>
            <a:endParaRPr lang="en-US" dirty="0">
              <a:solidFill>
                <a:srgbClr val="FF0000"/>
              </a:solidFill>
            </a:endParaRPr>
          </a:p>
        </p:txBody>
      </p:sp>
      <p:sp>
        <p:nvSpPr>
          <p:cNvPr id="3" name="Content Placeholder 2"/>
          <p:cNvSpPr>
            <a:spLocks noGrp="1"/>
          </p:cNvSpPr>
          <p:nvPr>
            <p:ph idx="1"/>
          </p:nvPr>
        </p:nvSpPr>
        <p:spPr>
          <a:xfrm>
            <a:off x="457200" y="1981200"/>
            <a:ext cx="8229600" cy="4144963"/>
          </a:xfrm>
        </p:spPr>
        <p:txBody>
          <a:bodyPr>
            <a:normAutofit/>
          </a:bodyPr>
          <a:lstStyle/>
          <a:p>
            <a:pPr>
              <a:buNone/>
            </a:pPr>
            <a:r>
              <a:rPr lang="en-US" sz="4000" b="1" dirty="0" smtClean="0"/>
              <a:t>	</a:t>
            </a:r>
            <a:r>
              <a:rPr lang="en-US" sz="4000" b="1" dirty="0" smtClean="0">
                <a:solidFill>
                  <a:srgbClr val="0070C0"/>
                </a:solidFill>
              </a:rPr>
              <a:t>IMA’s View :-</a:t>
            </a:r>
          </a:p>
          <a:p>
            <a:pPr>
              <a:buNone/>
            </a:pPr>
            <a:r>
              <a:rPr lang="en-US" sz="4800" b="1" dirty="0" smtClean="0">
                <a:solidFill>
                  <a:srgbClr val="0070C0"/>
                </a:solidFill>
              </a:rPr>
              <a:t>	</a:t>
            </a:r>
            <a:r>
              <a:rPr lang="en-US" sz="4000" dirty="0" smtClean="0">
                <a:solidFill>
                  <a:srgbClr val="0070C0"/>
                </a:solidFill>
              </a:rPr>
              <a:t>Supply of enough qualified paramedical and nursing workforce is not available due to paucity of training facilities to all over the country. </a:t>
            </a:r>
          </a:p>
        </p:txBody>
      </p:sp>
      <p:sp>
        <p:nvSpPr>
          <p:cNvPr id="4" name="Slide Number Placeholder 3"/>
          <p:cNvSpPr>
            <a:spLocks noGrp="1"/>
          </p:cNvSpPr>
          <p:nvPr>
            <p:ph type="sldNum" sz="quarter" idx="12"/>
          </p:nvPr>
        </p:nvSpPr>
        <p:spPr/>
        <p:txBody>
          <a:bodyPr/>
          <a:lstStyle/>
          <a:p>
            <a:fld id="{F04F7A0C-1AB3-43E3-9EB2-28940F534959}" type="slidenum">
              <a:rPr lang="en-US" smtClean="0"/>
              <a:pPr/>
              <a:t>90</a:t>
            </a:fld>
            <a:endParaRPr lang="en-US"/>
          </a:p>
        </p:txBody>
      </p:sp>
    </p:spTree>
  </p:cSld>
  <p:clrMapOvr>
    <a:masterClrMapping/>
  </p:clrMapOvr>
  <p:transition spd="slow">
    <p:diamon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Same rules pan-India</a:t>
            </a:r>
            <a:endParaRPr lang="en-US" dirty="0">
              <a:solidFill>
                <a:srgbClr val="FF0000"/>
              </a:solidFill>
            </a:endParaRPr>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US" sz="4800" b="1" dirty="0" smtClean="0"/>
              <a:t>	</a:t>
            </a:r>
            <a:r>
              <a:rPr lang="en-US" sz="4800" b="1" dirty="0" smtClean="0">
                <a:solidFill>
                  <a:srgbClr val="0070C0"/>
                </a:solidFill>
              </a:rPr>
              <a:t>IMA’s View :-</a:t>
            </a:r>
          </a:p>
          <a:p>
            <a:pPr>
              <a:buNone/>
            </a:pPr>
            <a:r>
              <a:rPr lang="en-US" sz="4400" dirty="0" smtClean="0">
                <a:solidFill>
                  <a:srgbClr val="0070C0"/>
                </a:solidFill>
              </a:rPr>
              <a:t>	</a:t>
            </a:r>
            <a:r>
              <a:rPr lang="en-US" sz="4000" dirty="0" smtClean="0">
                <a:solidFill>
                  <a:srgbClr val="0070C0"/>
                </a:solidFill>
              </a:rPr>
              <a:t>Non-availability of qualified paramedical nursing staff will render smaller clinics and hospitals </a:t>
            </a:r>
            <a:r>
              <a:rPr lang="en-US" sz="4000" dirty="0" smtClean="0">
                <a:solidFill>
                  <a:srgbClr val="FF0000"/>
                </a:solidFill>
              </a:rPr>
              <a:t>non operational</a:t>
            </a:r>
            <a:r>
              <a:rPr lang="en-US" sz="4000" dirty="0" smtClean="0">
                <a:solidFill>
                  <a:srgbClr val="0070C0"/>
                </a:solidFill>
              </a:rPr>
              <a:t>. </a:t>
            </a:r>
          </a:p>
          <a:p>
            <a:pPr>
              <a:buNone/>
            </a:pPr>
            <a:endParaRPr lang="en-US" sz="44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91</a:t>
            </a:fld>
            <a:endParaRPr lang="en-US"/>
          </a:p>
        </p:txBody>
      </p:sp>
    </p:spTree>
  </p:cSld>
  <p:clrMapOvr>
    <a:masterClrMapping/>
  </p:clrMapOvr>
  <p:transition spd="slow">
    <p:diamon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Same rules pan-India</a:t>
            </a:r>
            <a:endParaRPr lang="en-US" dirty="0">
              <a:solidFill>
                <a:srgbClr val="FF0000"/>
              </a:solidFill>
            </a:endParaRPr>
          </a:p>
        </p:txBody>
      </p:sp>
      <p:sp>
        <p:nvSpPr>
          <p:cNvPr id="3" name="Content Placeholder 2"/>
          <p:cNvSpPr>
            <a:spLocks noGrp="1"/>
          </p:cNvSpPr>
          <p:nvPr>
            <p:ph idx="1"/>
          </p:nvPr>
        </p:nvSpPr>
        <p:spPr>
          <a:xfrm>
            <a:off x="457200" y="1905000"/>
            <a:ext cx="8229600" cy="4343400"/>
          </a:xfrm>
        </p:spPr>
        <p:txBody>
          <a:bodyPr>
            <a:normAutofit fontScale="85000" lnSpcReduction="10000"/>
          </a:bodyPr>
          <a:lstStyle/>
          <a:p>
            <a:pPr>
              <a:buNone/>
            </a:pPr>
            <a:r>
              <a:rPr lang="en-US" sz="4800" b="1" dirty="0" smtClean="0"/>
              <a:t>	</a:t>
            </a:r>
            <a:r>
              <a:rPr lang="en-US" sz="4800" b="1" dirty="0" smtClean="0">
                <a:solidFill>
                  <a:srgbClr val="0070C0"/>
                </a:solidFill>
              </a:rPr>
              <a:t>IMA’s View :-</a:t>
            </a:r>
          </a:p>
          <a:p>
            <a:pPr>
              <a:buNone/>
            </a:pPr>
            <a:r>
              <a:rPr lang="en-US" sz="4400" dirty="0" smtClean="0">
                <a:solidFill>
                  <a:srgbClr val="0070C0"/>
                </a:solidFill>
              </a:rPr>
              <a:t>	Hence, The Minimum Requirement of Number of Nurses and Paramedical Staff and Other Personnel should be Implemented </a:t>
            </a:r>
            <a:r>
              <a:rPr lang="en-US" sz="4400" u="sng" dirty="0" smtClean="0">
                <a:solidFill>
                  <a:srgbClr val="00B050"/>
                </a:solidFill>
              </a:rPr>
              <a:t>Wherever Possible </a:t>
            </a:r>
            <a:r>
              <a:rPr lang="en-US" sz="4400" dirty="0" smtClean="0">
                <a:solidFill>
                  <a:srgbClr val="0070C0"/>
                </a:solidFill>
              </a:rPr>
              <a:t>by Appointing Experienced and Well Trained Persons Required for the Particular Type of Clinical Establishment</a:t>
            </a:r>
            <a:endParaRPr lang="en-US" sz="44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92</a:t>
            </a:fld>
            <a:endParaRPr lang="en-US" dirty="0"/>
          </a:p>
        </p:txBody>
      </p:sp>
    </p:spTree>
  </p:cSld>
  <p:clrMapOvr>
    <a:masterClrMapping/>
  </p:clrMapOvr>
  <p:transition spd="slow">
    <p:diamon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6000" b="1" dirty="0" smtClean="0"/>
              <a:t>	</a:t>
            </a:r>
            <a:r>
              <a:rPr lang="en-US" sz="6000" b="1" dirty="0" smtClean="0">
                <a:solidFill>
                  <a:srgbClr val="FF0000"/>
                </a:solidFill>
              </a:rPr>
              <a:t>Doctor to be booked by Police and case goes directly to the court of law.</a:t>
            </a:r>
            <a:r>
              <a:rPr lang="en-US" sz="4800" b="1" dirty="0" smtClean="0">
                <a:solidFill>
                  <a:srgbClr val="FF0000"/>
                </a:solidFill>
              </a:rPr>
              <a:t>	</a:t>
            </a:r>
            <a:r>
              <a:rPr lang="en-US" sz="4400" dirty="0" smtClean="0">
                <a:solidFill>
                  <a:srgbClr val="FF0000"/>
                </a:solidFill>
              </a:rPr>
              <a:t>  </a:t>
            </a:r>
            <a:endParaRPr lang="en-US" sz="4300" dirty="0">
              <a:solidFill>
                <a:srgbClr val="FF000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93</a:t>
            </a:fld>
            <a:endParaRPr lang="en-US"/>
          </a:p>
        </p:txBody>
      </p:sp>
    </p:spTree>
  </p:cSld>
  <p:clrMapOvr>
    <a:masterClrMapping/>
  </p:clrMapOvr>
  <p:transition spd="slow">
    <p:diamon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Case Directly To Court</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pPr>
              <a:buNone/>
            </a:pPr>
            <a:r>
              <a:rPr lang="en-US" sz="4300" b="1" dirty="0" smtClean="0">
                <a:solidFill>
                  <a:srgbClr val="0070C0"/>
                </a:solidFill>
              </a:rPr>
              <a:t>IMA’s View :--</a:t>
            </a:r>
          </a:p>
          <a:p>
            <a:pPr>
              <a:buNone/>
            </a:pPr>
            <a:r>
              <a:rPr lang="en-US" sz="6000" b="1" dirty="0" smtClean="0">
                <a:solidFill>
                  <a:srgbClr val="0070C0"/>
                </a:solidFill>
              </a:rPr>
              <a:t>	</a:t>
            </a:r>
            <a:r>
              <a:rPr lang="en-US" sz="5400" dirty="0" smtClean="0">
                <a:solidFill>
                  <a:srgbClr val="0070C0"/>
                </a:solidFill>
              </a:rPr>
              <a:t>An appellate body must be formed where the doctor can keep his side, then, if recommended, the case may go to the court.</a:t>
            </a:r>
            <a:endParaRPr lang="en-US" sz="4300" dirty="0">
              <a:solidFill>
                <a:srgbClr val="0070C0"/>
              </a:solidFill>
            </a:endParaRPr>
          </a:p>
        </p:txBody>
      </p:sp>
      <p:sp>
        <p:nvSpPr>
          <p:cNvPr id="4" name="Slide Number Placeholder 3"/>
          <p:cNvSpPr>
            <a:spLocks noGrp="1"/>
          </p:cNvSpPr>
          <p:nvPr>
            <p:ph type="sldNum" sz="quarter" idx="12"/>
          </p:nvPr>
        </p:nvSpPr>
        <p:spPr/>
        <p:txBody>
          <a:bodyPr/>
          <a:lstStyle/>
          <a:p>
            <a:fld id="{F04F7A0C-1AB3-43E3-9EB2-28940F534959}" type="slidenum">
              <a:rPr lang="en-US" smtClean="0"/>
              <a:pPr/>
              <a:t>94</a:t>
            </a:fld>
            <a:endParaRPr lang="en-US"/>
          </a:p>
        </p:txBody>
      </p:sp>
    </p:spTree>
  </p:cSld>
  <p:clrMapOvr>
    <a:masterClrMapping/>
  </p:clrMapOvr>
  <p:transition spd="slow">
    <p:diamon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Harmful Effects Of CEA</a:t>
            </a: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pPr>
              <a:lnSpc>
                <a:spcPct val="120000"/>
              </a:lnSpc>
              <a:buNone/>
            </a:pPr>
            <a:r>
              <a:rPr lang="en-US" sz="4800" b="1" dirty="0" smtClean="0">
                <a:solidFill>
                  <a:srgbClr val="C00000"/>
                </a:solidFill>
              </a:rPr>
              <a:t>Fines  to the Tune of </a:t>
            </a:r>
            <a:r>
              <a:rPr lang="en-US" sz="4800" b="1" dirty="0" err="1" smtClean="0">
                <a:solidFill>
                  <a:srgbClr val="C00000"/>
                </a:solidFill>
              </a:rPr>
              <a:t>Lakhs</a:t>
            </a:r>
            <a:endParaRPr lang="en-US" sz="4800" b="1" dirty="0" smtClean="0">
              <a:solidFill>
                <a:srgbClr val="C00000"/>
              </a:solidFill>
            </a:endParaRPr>
          </a:p>
          <a:p>
            <a:pPr>
              <a:lnSpc>
                <a:spcPct val="120000"/>
              </a:lnSpc>
              <a:buNone/>
            </a:pPr>
            <a:r>
              <a:rPr lang="en-US" sz="3500" dirty="0" smtClean="0"/>
              <a:t>(Chapter VI, Clause 40)</a:t>
            </a:r>
            <a:r>
              <a:rPr lang="en-US" sz="4800" b="1" dirty="0" smtClean="0"/>
              <a:t> 	</a:t>
            </a:r>
            <a:r>
              <a:rPr lang="en-US" sz="4400" dirty="0" smtClean="0"/>
              <a:t> </a:t>
            </a:r>
          </a:p>
          <a:p>
            <a:pPr>
              <a:buNone/>
            </a:pPr>
            <a:r>
              <a:rPr lang="en-US" sz="4400" dirty="0" smtClean="0"/>
              <a:t>	Penalty for first offence of not following any of the provisions is up to  </a:t>
            </a:r>
            <a:r>
              <a:rPr lang="en-US" sz="4400" dirty="0" smtClean="0">
                <a:solidFill>
                  <a:srgbClr val="FF0000"/>
                </a:solidFill>
              </a:rPr>
              <a:t>Rs.10,000</a:t>
            </a:r>
            <a:r>
              <a:rPr lang="en-US" sz="4400" dirty="0" smtClean="0"/>
              <a:t>, for second time up to </a:t>
            </a:r>
            <a:r>
              <a:rPr lang="en-US" sz="4400" dirty="0" smtClean="0">
                <a:solidFill>
                  <a:srgbClr val="FF0000"/>
                </a:solidFill>
              </a:rPr>
              <a:t>Rs.50,000</a:t>
            </a:r>
            <a:r>
              <a:rPr lang="en-US" sz="4400" dirty="0" smtClean="0"/>
              <a:t>, for subsequent offences up to </a:t>
            </a:r>
            <a:r>
              <a:rPr lang="en-US" sz="4400" dirty="0" smtClean="0">
                <a:solidFill>
                  <a:srgbClr val="FF0000"/>
                </a:solidFill>
              </a:rPr>
              <a:t>Rs.5 </a:t>
            </a:r>
            <a:r>
              <a:rPr lang="en-US" sz="4400" dirty="0" err="1" smtClean="0">
                <a:solidFill>
                  <a:srgbClr val="FF0000"/>
                </a:solidFill>
              </a:rPr>
              <a:t>Lakhs</a:t>
            </a:r>
            <a:r>
              <a:rPr lang="en-US" sz="4400" dirty="0" smtClean="0"/>
              <a:t>.</a:t>
            </a: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95</a:t>
            </a:fld>
            <a:endParaRPr lang="en-US"/>
          </a:p>
        </p:txBody>
      </p:sp>
    </p:spTree>
  </p:cSld>
  <p:clrMapOvr>
    <a:masterClrMapping/>
  </p:clrMapOvr>
  <p:transition spd="slow">
    <p:diamon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Fines  to the Tune of </a:t>
            </a:r>
            <a:r>
              <a:rPr lang="en-US" dirty="0" err="1" smtClean="0">
                <a:solidFill>
                  <a:srgbClr val="FF0000"/>
                </a:solidFill>
              </a:rPr>
              <a:t>Lakhs</a:t>
            </a:r>
            <a:endParaRPr lang="en-US" dirty="0">
              <a:solidFill>
                <a:srgbClr val="FF0000"/>
              </a:solidFill>
            </a:endParaRPr>
          </a:p>
        </p:txBody>
      </p:sp>
      <p:sp>
        <p:nvSpPr>
          <p:cNvPr id="3" name="Content Placeholder 2"/>
          <p:cNvSpPr>
            <a:spLocks noGrp="1"/>
          </p:cNvSpPr>
          <p:nvPr>
            <p:ph idx="1"/>
          </p:nvPr>
        </p:nvSpPr>
        <p:spPr>
          <a:xfrm>
            <a:off x="457200" y="2133600"/>
            <a:ext cx="8229600" cy="3992563"/>
          </a:xfrm>
        </p:spPr>
        <p:txBody>
          <a:bodyPr>
            <a:normAutofit fontScale="85000" lnSpcReduction="20000"/>
          </a:bodyPr>
          <a:lstStyle/>
          <a:p>
            <a:pPr>
              <a:buNone/>
            </a:pPr>
            <a:r>
              <a:rPr lang="en-US" sz="4400" dirty="0" smtClean="0"/>
              <a:t>	Running an establishment without registration can attract penalty up to Rs. 5 </a:t>
            </a:r>
            <a:r>
              <a:rPr lang="en-US" sz="4400" dirty="0" err="1" smtClean="0"/>
              <a:t>Lakhs</a:t>
            </a:r>
            <a:r>
              <a:rPr lang="en-US" sz="4400" dirty="0" smtClean="0"/>
              <a:t>.</a:t>
            </a:r>
          </a:p>
          <a:p>
            <a:pPr>
              <a:buNone/>
            </a:pPr>
            <a:r>
              <a:rPr lang="en-US" sz="4400" dirty="0" smtClean="0"/>
              <a:t>	This provision can be enforced during period of </a:t>
            </a:r>
            <a:r>
              <a:rPr lang="en-US" sz="4400" dirty="0" smtClean="0">
                <a:solidFill>
                  <a:srgbClr val="FF0000"/>
                </a:solidFill>
              </a:rPr>
              <a:t>renewal</a:t>
            </a:r>
            <a:r>
              <a:rPr lang="en-US" sz="4400" dirty="0" smtClean="0"/>
              <a:t> i.e. from the date of expiry of certificate to date of renewal of certificate</a:t>
            </a:r>
          </a:p>
          <a:p>
            <a:pPr>
              <a:buNone/>
            </a:pPr>
            <a:r>
              <a:rPr lang="en-US" sz="3300" dirty="0" smtClean="0"/>
              <a:t>	(Chapter IV Clause 34; Chapter VI Clause 41 (1))</a:t>
            </a:r>
          </a:p>
          <a:p>
            <a:pPr>
              <a:buNone/>
            </a:pP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96</a:t>
            </a:fld>
            <a:endParaRPr lang="en-US"/>
          </a:p>
        </p:txBody>
      </p:sp>
    </p:spTree>
  </p:cSld>
  <p:clrMapOvr>
    <a:masterClrMapping/>
  </p:clrMapOvr>
  <p:transition spd="slow">
    <p:diamon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Fines  to the Tune of </a:t>
            </a:r>
            <a:r>
              <a:rPr lang="en-US" dirty="0" err="1" smtClean="0">
                <a:solidFill>
                  <a:srgbClr val="FF0000"/>
                </a:solidFill>
              </a:rPr>
              <a:t>Lakhs</a:t>
            </a:r>
            <a:endParaRPr lang="en-US" dirty="0">
              <a:solidFill>
                <a:srgbClr val="FF0000"/>
              </a:solidFill>
            </a:endParaRPr>
          </a:p>
        </p:txBody>
      </p:sp>
      <p:sp>
        <p:nvSpPr>
          <p:cNvPr id="3" name="Content Placeholder 2"/>
          <p:cNvSpPr>
            <a:spLocks noGrp="1"/>
          </p:cNvSpPr>
          <p:nvPr>
            <p:ph idx="1"/>
          </p:nvPr>
        </p:nvSpPr>
        <p:spPr>
          <a:xfrm>
            <a:off x="457200" y="2133600"/>
            <a:ext cx="8229600" cy="3992563"/>
          </a:xfrm>
        </p:spPr>
        <p:txBody>
          <a:bodyPr>
            <a:normAutofit/>
          </a:bodyPr>
          <a:lstStyle/>
          <a:p>
            <a:pPr>
              <a:buNone/>
            </a:pPr>
            <a:r>
              <a:rPr lang="en-US" sz="4400" b="1" dirty="0" smtClean="0"/>
              <a:t>	</a:t>
            </a:r>
            <a:r>
              <a:rPr lang="en-US" sz="4400" b="1" dirty="0" smtClean="0">
                <a:solidFill>
                  <a:srgbClr val="0070C0"/>
                </a:solidFill>
              </a:rPr>
              <a:t>IMA’S View :- </a:t>
            </a:r>
          </a:p>
          <a:p>
            <a:pPr>
              <a:buNone/>
            </a:pPr>
            <a:r>
              <a:rPr lang="en-US" sz="4400" dirty="0" smtClean="0">
                <a:solidFill>
                  <a:srgbClr val="0070C0"/>
                </a:solidFill>
              </a:rPr>
              <a:t>	Why So Much High fines !!!!???</a:t>
            </a:r>
          </a:p>
          <a:p>
            <a:pPr>
              <a:buNone/>
            </a:pPr>
            <a:r>
              <a:rPr lang="en-US" sz="4400" dirty="0" smtClean="0">
                <a:solidFill>
                  <a:srgbClr val="0070C0"/>
                </a:solidFill>
              </a:rPr>
              <a:t>	Are doctors doing illegal things in their hospitals? </a:t>
            </a:r>
          </a:p>
          <a:p>
            <a:pPr>
              <a:buNone/>
            </a:pPr>
            <a:r>
              <a:rPr lang="en-US" sz="4400" dirty="0" smtClean="0">
                <a:solidFill>
                  <a:srgbClr val="0070C0"/>
                </a:solidFill>
              </a:rPr>
              <a:t>	</a:t>
            </a:r>
          </a:p>
          <a:p>
            <a:pPr>
              <a:buNone/>
            </a:pP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97</a:t>
            </a:fld>
            <a:endParaRPr lang="en-US"/>
          </a:p>
        </p:txBody>
      </p:sp>
    </p:spTree>
  </p:cSld>
  <p:clrMapOvr>
    <a:masterClrMapping/>
  </p:clrMapOvr>
  <p:transition spd="slow">
    <p:diamon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Fines  to the Tune of </a:t>
            </a:r>
            <a:r>
              <a:rPr lang="en-US" dirty="0" err="1" smtClean="0">
                <a:solidFill>
                  <a:srgbClr val="FF0000"/>
                </a:solidFill>
              </a:rPr>
              <a:t>Lakhs</a:t>
            </a:r>
            <a:endParaRPr lang="en-US" dirty="0">
              <a:solidFill>
                <a:srgbClr val="FF0000"/>
              </a:solidFill>
            </a:endParaRPr>
          </a:p>
        </p:txBody>
      </p:sp>
      <p:sp>
        <p:nvSpPr>
          <p:cNvPr id="3" name="Content Placeholder 2"/>
          <p:cNvSpPr>
            <a:spLocks noGrp="1"/>
          </p:cNvSpPr>
          <p:nvPr>
            <p:ph idx="1"/>
          </p:nvPr>
        </p:nvSpPr>
        <p:spPr>
          <a:xfrm>
            <a:off x="457200" y="1981200"/>
            <a:ext cx="8229600" cy="4144963"/>
          </a:xfrm>
        </p:spPr>
        <p:txBody>
          <a:bodyPr>
            <a:normAutofit lnSpcReduction="10000"/>
          </a:bodyPr>
          <a:lstStyle/>
          <a:p>
            <a:pPr>
              <a:buNone/>
            </a:pPr>
            <a:r>
              <a:rPr lang="en-US" sz="4400" b="1" dirty="0" smtClean="0"/>
              <a:t>	</a:t>
            </a:r>
            <a:r>
              <a:rPr lang="en-US" sz="4400" b="1" dirty="0" smtClean="0">
                <a:solidFill>
                  <a:srgbClr val="0070C0"/>
                </a:solidFill>
              </a:rPr>
              <a:t>IMA’S View :- </a:t>
            </a:r>
          </a:p>
          <a:p>
            <a:pPr>
              <a:buNone/>
            </a:pPr>
            <a:r>
              <a:rPr lang="en-US" sz="4400" dirty="0" smtClean="0">
                <a:solidFill>
                  <a:srgbClr val="0070C0"/>
                </a:solidFill>
              </a:rPr>
              <a:t>	</a:t>
            </a:r>
            <a:r>
              <a:rPr lang="en-US" sz="5400" dirty="0" smtClean="0">
                <a:solidFill>
                  <a:srgbClr val="0070C0"/>
                </a:solidFill>
              </a:rPr>
              <a:t>The provision of fine provided in this Act  is more than the many illegal crimes.</a:t>
            </a:r>
            <a:endParaRPr lang="en-US" sz="4400" dirty="0" smtClean="0">
              <a:solidFill>
                <a:srgbClr val="0070C0"/>
              </a:solidFill>
            </a:endParaRPr>
          </a:p>
          <a:p>
            <a:pPr>
              <a:buNone/>
            </a:pP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98</a:t>
            </a:fld>
            <a:endParaRPr lang="en-US"/>
          </a:p>
        </p:txBody>
      </p:sp>
    </p:spTree>
  </p:cSld>
  <p:clrMapOvr>
    <a:masterClrMapping/>
  </p:clrMapOvr>
  <p:transition spd="slow">
    <p:diamon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Fines  to the Tune of </a:t>
            </a:r>
            <a:r>
              <a:rPr lang="en-US" dirty="0" err="1" smtClean="0">
                <a:solidFill>
                  <a:srgbClr val="FF0000"/>
                </a:solidFill>
              </a:rPr>
              <a:t>Lakhs</a:t>
            </a:r>
            <a:endParaRPr lang="en-US" dirty="0">
              <a:solidFill>
                <a:srgbClr val="FF0000"/>
              </a:solidFill>
            </a:endParaRPr>
          </a:p>
        </p:txBody>
      </p:sp>
      <p:sp>
        <p:nvSpPr>
          <p:cNvPr id="3" name="Content Placeholder 2"/>
          <p:cNvSpPr>
            <a:spLocks noGrp="1"/>
          </p:cNvSpPr>
          <p:nvPr>
            <p:ph idx="1"/>
          </p:nvPr>
        </p:nvSpPr>
        <p:spPr>
          <a:xfrm>
            <a:off x="381000" y="1981200"/>
            <a:ext cx="8229600" cy="4297363"/>
          </a:xfrm>
        </p:spPr>
        <p:txBody>
          <a:bodyPr>
            <a:normAutofit/>
          </a:bodyPr>
          <a:lstStyle/>
          <a:p>
            <a:pPr>
              <a:buNone/>
            </a:pPr>
            <a:r>
              <a:rPr lang="en-US" sz="4400" b="1" dirty="0" smtClean="0"/>
              <a:t>	</a:t>
            </a:r>
            <a:r>
              <a:rPr lang="en-US" sz="4400" b="1" dirty="0" smtClean="0">
                <a:solidFill>
                  <a:srgbClr val="0070C0"/>
                </a:solidFill>
              </a:rPr>
              <a:t>IMA’S View :-- </a:t>
            </a:r>
          </a:p>
          <a:p>
            <a:pPr>
              <a:buNone/>
            </a:pPr>
            <a:r>
              <a:rPr lang="en-US" sz="4400" dirty="0" smtClean="0">
                <a:solidFill>
                  <a:srgbClr val="0070C0"/>
                </a:solidFill>
              </a:rPr>
              <a:t>	Reduce The Fines To The Reasonable Range.</a:t>
            </a:r>
          </a:p>
          <a:p>
            <a:pPr>
              <a:buNone/>
            </a:pPr>
            <a:endParaRPr lang="en-US" sz="4300" dirty="0"/>
          </a:p>
        </p:txBody>
      </p:sp>
      <p:sp>
        <p:nvSpPr>
          <p:cNvPr id="4" name="Slide Number Placeholder 3"/>
          <p:cNvSpPr>
            <a:spLocks noGrp="1"/>
          </p:cNvSpPr>
          <p:nvPr>
            <p:ph type="sldNum" sz="quarter" idx="12"/>
          </p:nvPr>
        </p:nvSpPr>
        <p:spPr/>
        <p:txBody>
          <a:bodyPr/>
          <a:lstStyle/>
          <a:p>
            <a:fld id="{F04F7A0C-1AB3-43E3-9EB2-28940F534959}" type="slidenum">
              <a:rPr lang="en-US" smtClean="0"/>
              <a:pPr/>
              <a:t>99</a:t>
            </a:fld>
            <a:endParaRPr lang="en-US"/>
          </a:p>
        </p:txBody>
      </p:sp>
    </p:spTree>
  </p:cSld>
  <p:clrMapOvr>
    <a:masterClrMapping/>
  </p:clrMapOvr>
  <p:transition spd="slow">
    <p:diamon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3987</TotalTime>
  <Words>1669</Words>
  <Application>Microsoft Office PowerPoint</Application>
  <PresentationFormat>On-screen Show (4:3)</PresentationFormat>
  <Paragraphs>472</Paragraphs>
  <Slides>102</Slides>
  <Notes>2</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IMA HQs.  Ethics &amp; Medico-legal  Knowledge Bank</vt:lpstr>
      <vt:lpstr>The Clinical Establishments  (Registration and Regulation)  Act 2010 and Rules 2012</vt:lpstr>
      <vt:lpstr>Slide 3</vt:lpstr>
      <vt:lpstr>HISTORY</vt:lpstr>
      <vt:lpstr>HISTORY</vt:lpstr>
      <vt:lpstr>Parliamentary Committee  Rejected The CEA 2007</vt:lpstr>
      <vt:lpstr>Parliamentary Committee  Rejected The CEA 2007</vt:lpstr>
      <vt:lpstr>Parliamentary Committee  Rejected The CEA 2007</vt:lpstr>
      <vt:lpstr>Parliamentary Committee  Rejected The CEA 2007</vt:lpstr>
      <vt:lpstr>Parliamentary Committee  Rejected The CEA 2007</vt:lpstr>
      <vt:lpstr>Parliamentary Committee  Rejected The CEA 2007</vt:lpstr>
      <vt:lpstr>BUT</vt:lpstr>
      <vt:lpstr>IRONY</vt:lpstr>
      <vt:lpstr>Efforts Failed</vt:lpstr>
      <vt:lpstr>Objectives of the Act </vt:lpstr>
      <vt:lpstr>Objectives of the Act </vt:lpstr>
      <vt:lpstr>Who is included ?</vt:lpstr>
      <vt:lpstr>Who is excluded?</vt:lpstr>
      <vt:lpstr>The National Council for Clinical Establishments</vt:lpstr>
      <vt:lpstr>  The National Council’s functions</vt:lpstr>
      <vt:lpstr> The National Councils functions</vt:lpstr>
      <vt:lpstr>State council for clinical establishments</vt:lpstr>
      <vt:lpstr>State council functions</vt:lpstr>
      <vt:lpstr>District registering authority</vt:lpstr>
      <vt:lpstr>District Registering Authority  functions</vt:lpstr>
      <vt:lpstr>The Process Of Registration</vt:lpstr>
      <vt:lpstr>Provisional Certificate</vt:lpstr>
      <vt:lpstr>Provisional Certificate </vt:lpstr>
      <vt:lpstr>Slide 29</vt:lpstr>
      <vt:lpstr>Conditions For  Registration &amp; Continuance</vt:lpstr>
      <vt:lpstr>Mandatory Clause</vt:lpstr>
      <vt:lpstr>RULES</vt:lpstr>
      <vt:lpstr>RULES</vt:lpstr>
      <vt:lpstr>RULES</vt:lpstr>
      <vt:lpstr>RULES</vt:lpstr>
      <vt:lpstr>RULES</vt:lpstr>
      <vt:lpstr>National Scenario At Present</vt:lpstr>
      <vt:lpstr>National Scenario At Present</vt:lpstr>
      <vt:lpstr>National Scenario At Present</vt:lpstr>
      <vt:lpstr>National Scenario At Present</vt:lpstr>
      <vt:lpstr>Harmful Effects Of CEA</vt:lpstr>
      <vt:lpstr>Stabilization of patient’s  health in emergency</vt:lpstr>
      <vt:lpstr>Stabilization of patient’s  health in emergency</vt:lpstr>
      <vt:lpstr>Stabilization of patient’s  health in emergency</vt:lpstr>
      <vt:lpstr>Stabilization of patient’s  health in emergency</vt:lpstr>
      <vt:lpstr>Harmful Effects Of CEA</vt:lpstr>
      <vt:lpstr>Harmful Effects Of CEA</vt:lpstr>
      <vt:lpstr>Only One Representative  Of IMA</vt:lpstr>
      <vt:lpstr>Only One Representative  Of IMA</vt:lpstr>
      <vt:lpstr>Only One Representative  Of IMA</vt:lpstr>
      <vt:lpstr>Harmful Effects Of CEA</vt:lpstr>
      <vt:lpstr>District Registration Authority</vt:lpstr>
      <vt:lpstr>District Registration Authority</vt:lpstr>
      <vt:lpstr>District Registration Authority</vt:lpstr>
      <vt:lpstr>Harmful Effects Of CEA</vt:lpstr>
      <vt:lpstr>  The Licence Raj….  </vt:lpstr>
      <vt:lpstr>  The Licence Raj….  </vt:lpstr>
      <vt:lpstr>Harmful Effects Of CEA</vt:lpstr>
      <vt:lpstr>Public Objections</vt:lpstr>
      <vt:lpstr>Harmful Effects Of CEA Inspection</vt:lpstr>
      <vt:lpstr>Inspection</vt:lpstr>
      <vt:lpstr>Power To Enter</vt:lpstr>
      <vt:lpstr>Power To Enter</vt:lpstr>
      <vt:lpstr>Power To Enter</vt:lpstr>
      <vt:lpstr>Harmful Effects Of CEA</vt:lpstr>
      <vt:lpstr>Fixation Of Charges</vt:lpstr>
      <vt:lpstr>Harmful Effects Of CEA</vt:lpstr>
      <vt:lpstr>Slide 68</vt:lpstr>
      <vt:lpstr>Compliance Of Standard  Treatment ‘Guidelines’</vt:lpstr>
      <vt:lpstr>Categorization of CE Level 1(A) &amp; (B)</vt:lpstr>
      <vt:lpstr>Categorization of CE- Hospital Level 2 (Non-Teaching)</vt:lpstr>
      <vt:lpstr>Categorization of CE  Hospital Level 3 (Non-Teaching) Super-specialty services</vt:lpstr>
      <vt:lpstr>Categorization of CE  Hospital Level 4 (Teaching)</vt:lpstr>
      <vt:lpstr>Specialty wise Standards</vt:lpstr>
      <vt:lpstr>Electronic Medical &amp;  Health Records; Statistics</vt:lpstr>
      <vt:lpstr>Electronic Medical &amp;  Health Records; Statistics</vt:lpstr>
      <vt:lpstr>Electronic Medical &amp;  Health Records; Statistics</vt:lpstr>
      <vt:lpstr>Electronic Medical &amp;  Health Records; Statistics</vt:lpstr>
      <vt:lpstr>Electronic Medical &amp;  Health Records; Statistics</vt:lpstr>
      <vt:lpstr>Harmful Effects Of CEA</vt:lpstr>
      <vt:lpstr>Escalation of Treatment Cost</vt:lpstr>
      <vt:lpstr>Harmful Effects Of CEA</vt:lpstr>
      <vt:lpstr>Closure of Small Hospitals</vt:lpstr>
      <vt:lpstr>Closure of Small Hospitals</vt:lpstr>
      <vt:lpstr>Harmful Effects Of CEA</vt:lpstr>
      <vt:lpstr>Retrospective Implementation</vt:lpstr>
      <vt:lpstr>Retrospective Implementation</vt:lpstr>
      <vt:lpstr>Harmful Effects Of CEA</vt:lpstr>
      <vt:lpstr>Same rules pan-India</vt:lpstr>
      <vt:lpstr>Same rules pan-India</vt:lpstr>
      <vt:lpstr>Same rules pan-India</vt:lpstr>
      <vt:lpstr>Same rules pan-India</vt:lpstr>
      <vt:lpstr>Harmful Effects Of CEA</vt:lpstr>
      <vt:lpstr>Case Directly To Court</vt:lpstr>
      <vt:lpstr>Harmful Effects Of CEA</vt:lpstr>
      <vt:lpstr>Fines  to the Tune of Lakhs</vt:lpstr>
      <vt:lpstr>Fines  to the Tune of Lakhs</vt:lpstr>
      <vt:lpstr>Fines  to the Tune of Lakhs</vt:lpstr>
      <vt:lpstr>Fines  to the Tune of Lakhs</vt:lpstr>
      <vt:lpstr>“DRACONIAN  LAW”</vt:lpstr>
      <vt:lpstr>“DRACONIAN  LAW”</vt:lpstr>
      <vt:lpstr>Thank You!</vt:lpstr>
    </vt:vector>
  </TitlesOfParts>
  <Company>ANUSHREE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Envisioning  IMA  Hospital Board of India</dc:title>
  <dc:creator>SHREYASH</dc:creator>
  <cp:lastModifiedBy>SHREYASH</cp:lastModifiedBy>
  <cp:revision>399</cp:revision>
  <dcterms:created xsi:type="dcterms:W3CDTF">2016-01-16T08:47:05Z</dcterms:created>
  <dcterms:modified xsi:type="dcterms:W3CDTF">2017-04-08T11:03:32Z</dcterms:modified>
</cp:coreProperties>
</file>